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406" r:id="rId2"/>
    <p:sldId id="407" r:id="rId3"/>
    <p:sldId id="256" r:id="rId4"/>
    <p:sldId id="258" r:id="rId5"/>
    <p:sldId id="257" r:id="rId6"/>
    <p:sldId id="315" r:id="rId7"/>
    <p:sldId id="413" r:id="rId8"/>
    <p:sldId id="394" r:id="rId9"/>
    <p:sldId id="259" r:id="rId10"/>
    <p:sldId id="261" r:id="rId11"/>
    <p:sldId id="262" r:id="rId12"/>
    <p:sldId id="263" r:id="rId13"/>
    <p:sldId id="395" r:id="rId14"/>
    <p:sldId id="264" r:id="rId15"/>
    <p:sldId id="265" r:id="rId16"/>
    <p:sldId id="266" r:id="rId17"/>
    <p:sldId id="267" r:id="rId18"/>
    <p:sldId id="268" r:id="rId19"/>
    <p:sldId id="269" r:id="rId20"/>
    <p:sldId id="392" r:id="rId21"/>
    <p:sldId id="393" r:id="rId22"/>
    <p:sldId id="396" r:id="rId23"/>
    <p:sldId id="386" r:id="rId24"/>
    <p:sldId id="405" r:id="rId25"/>
    <p:sldId id="387" r:id="rId26"/>
    <p:sldId id="397" r:id="rId27"/>
    <p:sldId id="271" r:id="rId28"/>
    <p:sldId id="400" r:id="rId29"/>
    <p:sldId id="401" r:id="rId30"/>
    <p:sldId id="402" r:id="rId31"/>
    <p:sldId id="403" r:id="rId32"/>
    <p:sldId id="398" r:id="rId33"/>
    <p:sldId id="390" r:id="rId34"/>
    <p:sldId id="404" r:id="rId35"/>
    <p:sldId id="388" r:id="rId36"/>
    <p:sldId id="409" r:id="rId37"/>
    <p:sldId id="346" r:id="rId38"/>
    <p:sldId id="272" r:id="rId39"/>
    <p:sldId id="292" r:id="rId40"/>
    <p:sldId id="293" r:id="rId41"/>
    <p:sldId id="294" r:id="rId42"/>
    <p:sldId id="297" r:id="rId43"/>
    <p:sldId id="295" r:id="rId44"/>
    <p:sldId id="307" r:id="rId45"/>
    <p:sldId id="296" r:id="rId46"/>
    <p:sldId id="298" r:id="rId47"/>
    <p:sldId id="299" r:id="rId48"/>
    <p:sldId id="300" r:id="rId49"/>
    <p:sldId id="290" r:id="rId50"/>
    <p:sldId id="323" r:id="rId51"/>
    <p:sldId id="324" r:id="rId52"/>
    <p:sldId id="303" r:id="rId53"/>
    <p:sldId id="302" r:id="rId54"/>
    <p:sldId id="304" r:id="rId55"/>
    <p:sldId id="305" r:id="rId56"/>
    <p:sldId id="306" r:id="rId57"/>
    <p:sldId id="308" r:id="rId58"/>
    <p:sldId id="309" r:id="rId59"/>
    <p:sldId id="312" r:id="rId60"/>
    <p:sldId id="313" r:id="rId61"/>
    <p:sldId id="314" r:id="rId62"/>
    <p:sldId id="316" r:id="rId63"/>
    <p:sldId id="317" r:id="rId64"/>
    <p:sldId id="319" r:id="rId65"/>
    <p:sldId id="321" r:id="rId66"/>
    <p:sldId id="322" r:id="rId67"/>
    <p:sldId id="326" r:id="rId68"/>
    <p:sldId id="327" r:id="rId69"/>
    <p:sldId id="328" r:id="rId70"/>
    <p:sldId id="329" r:id="rId71"/>
    <p:sldId id="330" r:id="rId72"/>
    <p:sldId id="331" r:id="rId73"/>
    <p:sldId id="332" r:id="rId74"/>
    <p:sldId id="333" r:id="rId75"/>
    <p:sldId id="335" r:id="rId76"/>
    <p:sldId id="336" r:id="rId77"/>
    <p:sldId id="339" r:id="rId78"/>
    <p:sldId id="340" r:id="rId79"/>
    <p:sldId id="341" r:id="rId80"/>
    <p:sldId id="342" r:id="rId81"/>
    <p:sldId id="410" r:id="rId82"/>
    <p:sldId id="416" r:id="rId83"/>
    <p:sldId id="343" r:id="rId84"/>
    <p:sldId id="351" r:id="rId85"/>
    <p:sldId id="345" r:id="rId86"/>
    <p:sldId id="347" r:id="rId87"/>
    <p:sldId id="348" r:id="rId88"/>
    <p:sldId id="364" r:id="rId89"/>
    <p:sldId id="365" r:id="rId90"/>
    <p:sldId id="349" r:id="rId91"/>
    <p:sldId id="352" r:id="rId92"/>
    <p:sldId id="350" r:id="rId93"/>
    <p:sldId id="353" r:id="rId94"/>
    <p:sldId id="354" r:id="rId95"/>
    <p:sldId id="356" r:id="rId96"/>
    <p:sldId id="357" r:id="rId97"/>
    <p:sldId id="358" r:id="rId98"/>
    <p:sldId id="360" r:id="rId99"/>
    <p:sldId id="359" r:id="rId100"/>
    <p:sldId id="361" r:id="rId101"/>
    <p:sldId id="362" r:id="rId102"/>
    <p:sldId id="367" r:id="rId103"/>
    <p:sldId id="369" r:id="rId104"/>
    <p:sldId id="363" r:id="rId105"/>
    <p:sldId id="366" r:id="rId106"/>
    <p:sldId id="370" r:id="rId107"/>
    <p:sldId id="376" r:id="rId108"/>
    <p:sldId id="377" r:id="rId109"/>
    <p:sldId id="378" r:id="rId110"/>
    <p:sldId id="379" r:id="rId111"/>
    <p:sldId id="382" r:id="rId112"/>
    <p:sldId id="380" r:id="rId113"/>
    <p:sldId id="381" r:id="rId114"/>
    <p:sldId id="415" r:id="rId115"/>
    <p:sldId id="411" r:id="rId116"/>
    <p:sldId id="325" r:id="rId117"/>
    <p:sldId id="414" r:id="rId118"/>
    <p:sldId id="283" r:id="rId119"/>
    <p:sldId id="284" r:id="rId120"/>
    <p:sldId id="408"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0E7004-1746-274E-A1B9-25BEE149EB89}">
          <p14:sldIdLst>
            <p14:sldId id="406"/>
            <p14:sldId id="407"/>
            <p14:sldId id="256"/>
            <p14:sldId id="258"/>
          </p14:sldIdLst>
        </p14:section>
        <p14:section name="Workshop #1 - An Introduction to Swift" id="{08504D8A-1CB0-374E-B11D-4E2F2E59CB4B}">
          <p14:sldIdLst>
            <p14:sldId id="257"/>
            <p14:sldId id="315"/>
            <p14:sldId id="413"/>
            <p14:sldId id="394"/>
            <p14:sldId id="259"/>
            <p14:sldId id="261"/>
            <p14:sldId id="262"/>
            <p14:sldId id="263"/>
            <p14:sldId id="395"/>
            <p14:sldId id="264"/>
            <p14:sldId id="265"/>
            <p14:sldId id="266"/>
            <p14:sldId id="267"/>
            <p14:sldId id="268"/>
            <p14:sldId id="269"/>
            <p14:sldId id="392"/>
            <p14:sldId id="393"/>
            <p14:sldId id="396"/>
            <p14:sldId id="386"/>
            <p14:sldId id="405"/>
            <p14:sldId id="387"/>
            <p14:sldId id="397"/>
            <p14:sldId id="271"/>
            <p14:sldId id="400"/>
            <p14:sldId id="401"/>
            <p14:sldId id="402"/>
            <p14:sldId id="403"/>
            <p14:sldId id="398"/>
            <p14:sldId id="390"/>
            <p14:sldId id="404"/>
            <p14:sldId id="388"/>
          </p14:sldIdLst>
        </p14:section>
        <p14:section name="Workshop #1 - iOS App #1 - Hello World" id="{E1092BB6-C3EC-AA41-9C3B-FB81ED6AF6DC}">
          <p14:sldIdLst>
            <p14:sldId id="409"/>
            <p14:sldId id="346"/>
            <p14:sldId id="272"/>
            <p14:sldId id="292"/>
            <p14:sldId id="293"/>
            <p14:sldId id="294"/>
            <p14:sldId id="297"/>
            <p14:sldId id="295"/>
            <p14:sldId id="307"/>
            <p14:sldId id="296"/>
            <p14:sldId id="298"/>
            <p14:sldId id="299"/>
            <p14:sldId id="300"/>
            <p14:sldId id="290"/>
            <p14:sldId id="323"/>
            <p14:sldId id="324"/>
            <p14:sldId id="303"/>
            <p14:sldId id="302"/>
            <p14:sldId id="304"/>
            <p14:sldId id="305"/>
            <p14:sldId id="306"/>
            <p14:sldId id="308"/>
            <p14:sldId id="309"/>
            <p14:sldId id="312"/>
            <p14:sldId id="313"/>
            <p14:sldId id="314"/>
            <p14:sldId id="316"/>
            <p14:sldId id="317"/>
            <p14:sldId id="319"/>
            <p14:sldId id="321"/>
            <p14:sldId id="322"/>
            <p14:sldId id="326"/>
            <p14:sldId id="327"/>
            <p14:sldId id="328"/>
            <p14:sldId id="329"/>
            <p14:sldId id="330"/>
            <p14:sldId id="331"/>
            <p14:sldId id="332"/>
            <p14:sldId id="333"/>
            <p14:sldId id="335"/>
            <p14:sldId id="336"/>
            <p14:sldId id="339"/>
            <p14:sldId id="340"/>
            <p14:sldId id="341"/>
            <p14:sldId id="342"/>
          </p14:sldIdLst>
        </p14:section>
        <p14:section name="Workshop #2 - iOS App #2 - MCQ Quiz" id="{CD862A63-625F-CF4F-88F0-5D5547A565CC}">
          <p14:sldIdLst>
            <p14:sldId id="410"/>
            <p14:sldId id="416"/>
            <p14:sldId id="343"/>
            <p14:sldId id="351"/>
            <p14:sldId id="345"/>
            <p14:sldId id="347"/>
            <p14:sldId id="348"/>
            <p14:sldId id="364"/>
            <p14:sldId id="365"/>
            <p14:sldId id="349"/>
            <p14:sldId id="352"/>
            <p14:sldId id="350"/>
            <p14:sldId id="353"/>
            <p14:sldId id="354"/>
            <p14:sldId id="356"/>
            <p14:sldId id="357"/>
            <p14:sldId id="358"/>
            <p14:sldId id="360"/>
            <p14:sldId id="359"/>
            <p14:sldId id="361"/>
            <p14:sldId id="362"/>
            <p14:sldId id="367"/>
            <p14:sldId id="369"/>
            <p14:sldId id="363"/>
            <p14:sldId id="366"/>
            <p14:sldId id="370"/>
            <p14:sldId id="376"/>
            <p14:sldId id="377"/>
            <p14:sldId id="378"/>
            <p14:sldId id="379"/>
            <p14:sldId id="382"/>
            <p14:sldId id="380"/>
            <p14:sldId id="381"/>
            <p14:sldId id="415"/>
          </p14:sldIdLst>
        </p14:section>
        <p14:section name="Project Ideas Brainstorming" id="{CB0CE219-D120-4B41-B693-65D2873E2948}">
          <p14:sldIdLst>
            <p14:sldId id="411"/>
            <p14:sldId id="325"/>
            <p14:sldId id="414"/>
            <p14:sldId id="283"/>
            <p14:sldId id="284"/>
          </p14:sldIdLst>
        </p14:section>
        <p14:section name="Day 2" id="{E385AF75-70EC-574B-9A6C-B2D18141E179}">
          <p14:sldIdLst>
            <p14:sldId id="4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70"/>
    <p:restoredTop sz="94729"/>
  </p:normalViewPr>
  <p:slideViewPr>
    <p:cSldViewPr snapToGrid="0" snapToObjects="1">
      <p:cViewPr>
        <p:scale>
          <a:sx n="89" d="100"/>
          <a:sy n="89" d="100"/>
        </p:scale>
        <p:origin x="640" y="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notesMaster" Target="notesMasters/notesMaster1.xml"/><Relationship Id="rId123" Type="http://schemas.openxmlformats.org/officeDocument/2006/relationships/presProps" Target="presProps.xml"/><Relationship Id="rId124" Type="http://schemas.openxmlformats.org/officeDocument/2006/relationships/viewProps" Target="viewProps.xml"/><Relationship Id="rId125" Type="http://schemas.openxmlformats.org/officeDocument/2006/relationships/theme" Target="theme/theme1.xml"/><Relationship Id="rId12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254500-F27D-B34C-A15A-A9A14D830115}" type="datetimeFigureOut">
              <a:rPr lang="en-US" smtClean="0"/>
              <a:t>1/11/18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B2BD8-21F1-C242-9009-8B4ACAD2D9D3}" type="slidenum">
              <a:rPr lang="en-US" smtClean="0"/>
              <a:t>‹#›</a:t>
            </a:fld>
            <a:endParaRPr lang="en-US"/>
          </a:p>
        </p:txBody>
      </p:sp>
    </p:spTree>
    <p:extLst>
      <p:ext uri="{BB962C8B-B14F-4D97-AF65-F5344CB8AC3E}">
        <p14:creationId xmlns:p14="http://schemas.microsoft.com/office/powerpoint/2010/main" val="884551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15ED2A-ABEA-9840-BBA6-84599C6F6C10}"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667240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5ED2A-ABEA-9840-BBA6-84599C6F6C10}"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528825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5ED2A-ABEA-9840-BBA6-84599C6F6C10}"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680427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5ED2A-ABEA-9840-BBA6-84599C6F6C10}"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952793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15ED2A-ABEA-9840-BBA6-84599C6F6C10}"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965912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15ED2A-ABEA-9840-BBA6-84599C6F6C10}" type="datetimeFigureOut">
              <a:rPr lang="en-US" smtClean="0"/>
              <a:t>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2060184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15ED2A-ABEA-9840-BBA6-84599C6F6C10}" type="datetimeFigureOut">
              <a:rPr lang="en-US" smtClean="0"/>
              <a:t>1/11/18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639781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15ED2A-ABEA-9840-BBA6-84599C6F6C10}" type="datetimeFigureOut">
              <a:rPr lang="en-US" smtClean="0"/>
              <a:t>1/11/18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157995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5ED2A-ABEA-9840-BBA6-84599C6F6C10}" type="datetimeFigureOut">
              <a:rPr lang="en-US" smtClean="0"/>
              <a:t>1/11/18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926281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5ED2A-ABEA-9840-BBA6-84599C6F6C10}" type="datetimeFigureOut">
              <a:rPr lang="en-US" smtClean="0"/>
              <a:t>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704839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5ED2A-ABEA-9840-BBA6-84599C6F6C10}" type="datetimeFigureOut">
              <a:rPr lang="en-US" smtClean="0"/>
              <a:t>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5049438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5ED2A-ABEA-9840-BBA6-84599C6F6C10}" type="datetimeFigureOut">
              <a:rPr lang="en-US" smtClean="0"/>
              <a:t>1/11/18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56E66-126B-7449-862D-B5497BBCB563}" type="slidenum">
              <a:rPr lang="en-US" smtClean="0"/>
              <a:t>‹#›</a:t>
            </a:fld>
            <a:endParaRPr lang="en-US"/>
          </a:p>
        </p:txBody>
      </p:sp>
    </p:spTree>
    <p:extLst>
      <p:ext uri="{BB962C8B-B14F-4D97-AF65-F5344CB8AC3E}">
        <p14:creationId xmlns:p14="http://schemas.microsoft.com/office/powerpoint/2010/main" val="1436397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jpeg"/><Relationship Id="rId3" Type="http://schemas.microsoft.com/office/2007/relationships/hdphoto" Target="../media/hdphoto62.wdp"/></Relationships>
</file>

<file path=ppt/slides/_rels/slide101.xml.rels><?xml version="1.0" encoding="UTF-8" standalone="yes"?>
<Relationships xmlns="http://schemas.openxmlformats.org/package/2006/relationships"><Relationship Id="rId3" Type="http://schemas.openxmlformats.org/officeDocument/2006/relationships/image" Target="../media/image130.jpeg"/><Relationship Id="rId4" Type="http://schemas.microsoft.com/office/2007/relationships/hdphoto" Target="../media/hdphoto63.wdp"/><Relationship Id="rId1" Type="http://schemas.openxmlformats.org/officeDocument/2006/relationships/slideLayout" Target="../slideLayouts/slideLayout2.xml"/><Relationship Id="rId2" Type="http://schemas.openxmlformats.org/officeDocument/2006/relationships/image" Target="../media/image129.jpeg"/></Relationships>
</file>

<file path=ppt/slides/_rels/slide102.xml.rels><?xml version="1.0" encoding="UTF-8" standalone="yes"?>
<Relationships xmlns="http://schemas.openxmlformats.org/package/2006/relationships"><Relationship Id="rId3" Type="http://schemas.microsoft.com/office/2007/relationships/hdphoto" Target="../media/hdphoto64.wdp"/><Relationship Id="rId4" Type="http://schemas.openxmlformats.org/officeDocument/2006/relationships/image" Target="../media/image132.jpeg"/><Relationship Id="rId5" Type="http://schemas.microsoft.com/office/2007/relationships/hdphoto" Target="../media/hdphoto63.wdp"/><Relationship Id="rId1" Type="http://schemas.openxmlformats.org/officeDocument/2006/relationships/slideLayout" Target="../slideLayouts/slideLayout2.xml"/><Relationship Id="rId2" Type="http://schemas.openxmlformats.org/officeDocument/2006/relationships/image" Target="../media/image131.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jpeg"/></Relationships>
</file>

<file path=ppt/slides/_rels/slide106.xml.rels><?xml version="1.0" encoding="UTF-8" standalone="yes"?>
<Relationships xmlns="http://schemas.openxmlformats.org/package/2006/relationships"><Relationship Id="rId3" Type="http://schemas.microsoft.com/office/2007/relationships/hdphoto" Target="../media/hdphoto65.wdp"/><Relationship Id="rId4" Type="http://schemas.openxmlformats.org/officeDocument/2006/relationships/image" Target="../media/image103.jpeg"/><Relationship Id="rId5" Type="http://schemas.microsoft.com/office/2007/relationships/hdphoto" Target="../media/hdphoto43.wdp"/><Relationship Id="rId1" Type="http://schemas.openxmlformats.org/officeDocument/2006/relationships/slideLayout" Target="../slideLayouts/slideLayout2.xml"/><Relationship Id="rId2" Type="http://schemas.openxmlformats.org/officeDocument/2006/relationships/image" Target="../media/image134.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jpeg"/><Relationship Id="rId3" Type="http://schemas.microsoft.com/office/2007/relationships/hdphoto" Target="../media/hdphoto66.wdp"/></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jpeg"/><Relationship Id="rId3" Type="http://schemas.microsoft.com/office/2007/relationships/hdphoto" Target="../media/hdphoto66.wdp"/></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jpeg"/><Relationship Id="rId3" Type="http://schemas.microsoft.com/office/2007/relationships/hdphoto" Target="../media/hdphoto67.wdp"/></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png"/><Relationship Id="rId3" Type="http://schemas.openxmlformats.org/officeDocument/2006/relationships/image" Target="../media/image13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jpeg"/><Relationship Id="rId3" Type="http://schemas.microsoft.com/office/2007/relationships/hdphoto" Target="../media/hdphoto68.wdp"/></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4" Type="http://schemas.microsoft.com/office/2007/relationships/hdphoto" Target="../media/hdphoto1.wdp"/><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jpeg"/><Relationship Id="rId6"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apple.com/library/content/documentation/Swift/Conceptual/Swift_Programming_Language/GuidedTour.html#//apple_ref/doc/uid/TP40014097-CH2-ID1" TargetMode="External"/><Relationship Id="rId3" Type="http://schemas.openxmlformats.org/officeDocument/2006/relationships/hyperlink" Target="https://developer.apple.com/library/content/documentation/Swift/Conceptual/Swift_Programming_Language/TheBasics.html#//apple_ref/doc/uid/TP40014097-CH5-ID309"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eg"/><Relationship Id="rId3" Type="http://schemas.microsoft.com/office/2007/relationships/hdphoto" Target="../media/hdphoto3.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 Id="rId3" Type="http://schemas.microsoft.com/office/2007/relationships/hdphoto" Target="../media/hdphoto4.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eg"/><Relationship Id="rId3" Type="http://schemas.microsoft.com/office/2007/relationships/hdphoto" Target="../media/hdphoto5.wdp"/></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jpeg"/><Relationship Id="rId3" Type="http://schemas.microsoft.com/office/2007/relationships/hdphoto" Target="../media/hdphoto6.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tiff"/></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4"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eg"/><Relationship Id="rId3" Type="http://schemas.microsoft.com/office/2007/relationships/hdphoto" Target="../media/hdphoto8.wdp"/></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jpeg"/><Relationship Id="rId3" Type="http://schemas.microsoft.com/office/2007/relationships/hdphoto" Target="../media/hdphoto9.wd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eg"/><Relationship Id="rId3" Type="http://schemas.microsoft.com/office/2007/relationships/hdphoto" Target="../media/hdphoto8.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eg"/><Relationship Id="rId3" Type="http://schemas.microsoft.com/office/2007/relationships/hdphoto" Target="../media/hdphoto8.wdp"/></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 Id="rId3" Type="http://schemas.microsoft.com/office/2007/relationships/hdphoto" Target="../media/hdphoto10.wdp"/></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jpeg"/><Relationship Id="rId3" Type="http://schemas.microsoft.com/office/2007/relationships/hdphoto" Target="../media/hdphoto11.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jpeg"/><Relationship Id="rId3" Type="http://schemas.microsoft.com/office/2007/relationships/hdphoto" Target="../media/hdphoto12.wdp"/></Relationships>
</file>

<file path=ppt/slides/_rels/slide54.xml.rels><?xml version="1.0" encoding="UTF-8" standalone="yes"?>
<Relationships xmlns="http://schemas.openxmlformats.org/package/2006/relationships"><Relationship Id="rId3" Type="http://schemas.microsoft.com/office/2007/relationships/hdphoto" Target="../media/hdphoto13.wdp"/><Relationship Id="rId4"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8.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eg"/><Relationship Id="rId3" Type="http://schemas.microsoft.com/office/2007/relationships/hdphoto" Target="../media/hdphoto14.wdp"/></Relationships>
</file>

<file path=ppt/slides/_rels/slide56.xml.rels><?xml version="1.0" encoding="UTF-8" standalone="yes"?>
<Relationships xmlns="http://schemas.openxmlformats.org/package/2006/relationships"><Relationship Id="rId3" Type="http://schemas.microsoft.com/office/2007/relationships/hdphoto" Target="../media/hdphoto15.wdp"/><Relationship Id="rId4" Type="http://schemas.openxmlformats.org/officeDocument/2006/relationships/image" Target="../media/image72.jpeg"/><Relationship Id="rId5" Type="http://schemas.microsoft.com/office/2007/relationships/hdphoto" Target="../media/hdphoto16.wdp"/><Relationship Id="rId1" Type="http://schemas.openxmlformats.org/officeDocument/2006/relationships/slideLayout" Target="../slideLayouts/slideLayout2.xml"/><Relationship Id="rId2" Type="http://schemas.openxmlformats.org/officeDocument/2006/relationships/image" Target="../media/image71.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17.wdp"/><Relationship Id="rId4" Type="http://schemas.openxmlformats.org/officeDocument/2006/relationships/image" Target="../media/image74.jpeg"/><Relationship Id="rId5" Type="http://schemas.microsoft.com/office/2007/relationships/hdphoto" Target="../media/hdphoto18.wdp"/><Relationship Id="rId6" Type="http://schemas.openxmlformats.org/officeDocument/2006/relationships/image" Target="../media/image75.jpeg"/><Relationship Id="rId7" Type="http://schemas.microsoft.com/office/2007/relationships/hdphoto" Target="../media/hdphoto19.wdp"/><Relationship Id="rId1" Type="http://schemas.openxmlformats.org/officeDocument/2006/relationships/slideLayout" Target="../slideLayouts/slideLayout2.xml"/><Relationship Id="rId2" Type="http://schemas.openxmlformats.org/officeDocument/2006/relationships/image" Target="../media/image73.jpeg"/></Relationships>
</file>

<file path=ppt/slides/_rels/slide59.xml.rels><?xml version="1.0" encoding="UTF-8" standalone="yes"?>
<Relationships xmlns="http://schemas.openxmlformats.org/package/2006/relationships"><Relationship Id="rId3" Type="http://schemas.microsoft.com/office/2007/relationships/hdphoto" Target="../media/hdphoto20.wdp"/><Relationship Id="rId4" Type="http://schemas.openxmlformats.org/officeDocument/2006/relationships/image" Target="../media/image77.jpeg"/><Relationship Id="rId5" Type="http://schemas.microsoft.com/office/2007/relationships/hdphoto" Target="../media/hdphoto21.wdp"/><Relationship Id="rId6" Type="http://schemas.openxmlformats.org/officeDocument/2006/relationships/image" Target="../media/image78.jpeg"/><Relationship Id="rId7" Type="http://schemas.microsoft.com/office/2007/relationships/hdphoto" Target="../media/hdphoto22.wdp"/><Relationship Id="rId1" Type="http://schemas.openxmlformats.org/officeDocument/2006/relationships/slideLayout" Target="../slideLayouts/slideLayout2.xml"/><Relationship Id="rId2" Type="http://schemas.openxmlformats.org/officeDocument/2006/relationships/image" Target="../media/image7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jpeg"/><Relationship Id="rId3" Type="http://schemas.microsoft.com/office/2007/relationships/hdphoto" Target="../media/hdphoto23.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jpeg"/><Relationship Id="rId3" Type="http://schemas.microsoft.com/office/2007/relationships/hdphoto" Target="../media/hdphoto24.wdp"/></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tiff"/></Relationships>
</file>

<file path=ppt/slides/_rels/slide64.xml.rels><?xml version="1.0" encoding="UTF-8" standalone="yes"?>
<Relationships xmlns="http://schemas.openxmlformats.org/package/2006/relationships"><Relationship Id="rId3" Type="http://schemas.microsoft.com/office/2007/relationships/hdphoto" Target="../media/hdphoto25.wdp"/><Relationship Id="rId4" Type="http://schemas.openxmlformats.org/officeDocument/2006/relationships/image" Target="../media/image83.jpeg"/><Relationship Id="rId5" Type="http://schemas.microsoft.com/office/2007/relationships/hdphoto" Target="../media/hdphoto26.wdp"/><Relationship Id="rId1" Type="http://schemas.openxmlformats.org/officeDocument/2006/relationships/slideLayout" Target="../slideLayouts/slideLayout2.xml"/><Relationship Id="rId2" Type="http://schemas.openxmlformats.org/officeDocument/2006/relationships/image" Target="../media/image82.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27.wdp"/><Relationship Id="rId4" Type="http://schemas.openxmlformats.org/officeDocument/2006/relationships/image" Target="../media/image85.jpeg"/><Relationship Id="rId5" Type="http://schemas.microsoft.com/office/2007/relationships/hdphoto" Target="../media/hdphoto28.wdp"/><Relationship Id="rId1" Type="http://schemas.openxmlformats.org/officeDocument/2006/relationships/slideLayout" Target="../slideLayouts/slideLayout2.xml"/><Relationship Id="rId2" Type="http://schemas.openxmlformats.org/officeDocument/2006/relationships/image" Target="../media/image84.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jpeg"/><Relationship Id="rId3" Type="http://schemas.microsoft.com/office/2007/relationships/hdphoto" Target="../media/hdphoto29.wdp"/></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jpeg"/><Relationship Id="rId3" Type="http://schemas.microsoft.com/office/2007/relationships/hdphoto" Target="../media/hdphoto30.wdp"/></Relationships>
</file>

<file path=ppt/slides/_rels/slide69.xml.rels><?xml version="1.0" encoding="UTF-8" standalone="yes"?>
<Relationships xmlns="http://schemas.openxmlformats.org/package/2006/relationships"><Relationship Id="rId3" Type="http://schemas.microsoft.com/office/2007/relationships/hdphoto" Target="../media/hdphoto31.wdp"/><Relationship Id="rId4" Type="http://schemas.openxmlformats.org/officeDocument/2006/relationships/image" Target="../media/image89.jpeg"/><Relationship Id="rId5" Type="http://schemas.microsoft.com/office/2007/relationships/hdphoto" Target="../media/hdphoto32.wdp"/><Relationship Id="rId1" Type="http://schemas.openxmlformats.org/officeDocument/2006/relationships/slideLayout" Target="../slideLayouts/slideLayout2.xml"/><Relationship Id="rId2" Type="http://schemas.openxmlformats.org/officeDocument/2006/relationships/image" Target="../media/image8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microsoft.com/office/2007/relationships/hdphoto" Target="../media/hdphoto33.wdp"/><Relationship Id="rId4" Type="http://schemas.openxmlformats.org/officeDocument/2006/relationships/image" Target="../media/image91.jpeg"/><Relationship Id="rId5" Type="http://schemas.microsoft.com/office/2007/relationships/hdphoto" Target="../media/hdphoto34.wdp"/><Relationship Id="rId1" Type="http://schemas.openxmlformats.org/officeDocument/2006/relationships/slideLayout" Target="../slideLayouts/slideLayout2.xml"/><Relationship Id="rId2" Type="http://schemas.openxmlformats.org/officeDocument/2006/relationships/image" Target="../media/image90.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jpeg"/><Relationship Id="rId3" Type="http://schemas.microsoft.com/office/2007/relationships/hdphoto" Target="../media/hdphoto35.wdp"/></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jpeg"/><Relationship Id="rId3" Type="http://schemas.microsoft.com/office/2007/relationships/hdphoto" Target="../media/hdphoto36.wdp"/></Relationships>
</file>

<file path=ppt/slides/_rels/slide75.xml.rels><?xml version="1.0" encoding="UTF-8" standalone="yes"?>
<Relationships xmlns="http://schemas.openxmlformats.org/package/2006/relationships"><Relationship Id="rId3" Type="http://schemas.microsoft.com/office/2007/relationships/hdphoto" Target="../media/hdphoto37.wdp"/><Relationship Id="rId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94.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jpeg"/><Relationship Id="rId3" Type="http://schemas.microsoft.com/office/2007/relationships/hdphoto" Target="../media/hdphoto37.wdp"/></Relationships>
</file>

<file path=ppt/slides/_rels/slide77.xml.rels><?xml version="1.0" encoding="UTF-8" standalone="yes"?>
<Relationships xmlns="http://schemas.openxmlformats.org/package/2006/relationships"><Relationship Id="rId3" Type="http://schemas.microsoft.com/office/2007/relationships/hdphoto" Target="../media/hdphoto38.wdp"/><Relationship Id="rId4" Type="http://schemas.openxmlformats.org/officeDocument/2006/relationships/image" Target="../media/image98.jpeg"/><Relationship Id="rId5" Type="http://schemas.microsoft.com/office/2007/relationships/hdphoto" Target="../media/hdphoto39.wdp"/><Relationship Id="rId6" Type="http://schemas.openxmlformats.org/officeDocument/2006/relationships/image" Target="../media/image99.jpeg"/><Relationship Id="rId1" Type="http://schemas.openxmlformats.org/officeDocument/2006/relationships/slideLayout" Target="../slideLayouts/slideLayout2.xml"/><Relationship Id="rId2" Type="http://schemas.openxmlformats.org/officeDocument/2006/relationships/image" Target="../media/image97.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jpeg"/><Relationship Id="rId3" Type="http://schemas.microsoft.com/office/2007/relationships/hdphoto" Target="../media/hdphoto40.wdp"/></Relationships>
</file>

<file path=ppt/slides/_rels/slide79.xml.rels><?xml version="1.0" encoding="UTF-8" standalone="yes"?>
<Relationships xmlns="http://schemas.openxmlformats.org/package/2006/relationships"><Relationship Id="rId3" Type="http://schemas.microsoft.com/office/2007/relationships/hdphoto" Target="../media/hdphoto41.wdp"/><Relationship Id="rId4" Type="http://schemas.openxmlformats.org/officeDocument/2006/relationships/image" Target="../media/image102.jpeg"/><Relationship Id="rId5" Type="http://schemas.microsoft.com/office/2007/relationships/hdphoto" Target="../media/hdphoto42.wdp"/><Relationship Id="rId6" Type="http://schemas.openxmlformats.org/officeDocument/2006/relationships/image" Target="../media/image53.jpeg"/><Relationship Id="rId7"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image" Target="../media/image10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jpeg"/><Relationship Id="rId3" Type="http://schemas.microsoft.com/office/2007/relationships/hdphoto" Target="../media/hdphoto43.wdp"/></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5.jpeg"/><Relationship Id="rId4" Type="http://schemas.microsoft.com/office/2007/relationships/hdphoto" Target="../media/hdphoto44.wdp"/><Relationship Id="rId5" Type="http://schemas.openxmlformats.org/officeDocument/2006/relationships/image" Target="../media/image106.jpeg"/><Relationship Id="rId6" Type="http://schemas.microsoft.com/office/2007/relationships/hdphoto" Target="../media/hdphoto45.wdp"/><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jpeg"/><Relationship Id="rId3" Type="http://schemas.microsoft.com/office/2007/relationships/hdphoto" Target="../media/hdphoto46.wdp"/></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jpeg"/><Relationship Id="rId3" Type="http://schemas.microsoft.com/office/2007/relationships/hdphoto" Target="../media/hdphoto47.wdp"/></Relationships>
</file>

<file path=ppt/slides/_rels/slide88.xml.rels><?xml version="1.0" encoding="UTF-8" standalone="yes"?>
<Relationships xmlns="http://schemas.openxmlformats.org/package/2006/relationships"><Relationship Id="rId3" Type="http://schemas.microsoft.com/office/2007/relationships/hdphoto" Target="../media/hdphoto48.wdp"/><Relationship Id="rId4" Type="http://schemas.openxmlformats.org/officeDocument/2006/relationships/image" Target="../media/image110.jpeg"/><Relationship Id="rId5" Type="http://schemas.microsoft.com/office/2007/relationships/hdphoto" Target="../media/hdphoto49.wdp"/><Relationship Id="rId1" Type="http://schemas.openxmlformats.org/officeDocument/2006/relationships/slideLayout" Target="../slideLayouts/slideLayout2.xml"/><Relationship Id="rId2" Type="http://schemas.openxmlformats.org/officeDocument/2006/relationships/image" Target="../media/image109.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jpeg"/><Relationship Id="rId3" Type="http://schemas.microsoft.com/office/2007/relationships/hdphoto" Target="../media/hdphoto50.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jpeg"/><Relationship Id="rId3" Type="http://schemas.microsoft.com/office/2007/relationships/hdphoto" Target="../media/hdphoto51.wdp"/></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07/relationships/hdphoto" Target="../media/hdphoto52.wdp"/><Relationship Id="rId4" Type="http://schemas.openxmlformats.org/officeDocument/2006/relationships/image" Target="../media/image114.jpeg"/><Relationship Id="rId5" Type="http://schemas.microsoft.com/office/2007/relationships/hdphoto" Target="../media/hdphoto53.wdp"/><Relationship Id="rId6" Type="http://schemas.openxmlformats.org/officeDocument/2006/relationships/image" Target="../media/image115.jpeg"/><Relationship Id="rId1" Type="http://schemas.openxmlformats.org/officeDocument/2006/relationships/slideLayout" Target="../slideLayouts/slideLayout2.xml"/><Relationship Id="rId2" Type="http://schemas.openxmlformats.org/officeDocument/2006/relationships/image" Target="../media/image113.jpeg"/></Relationships>
</file>

<file path=ppt/slides/_rels/slide93.xml.rels><?xml version="1.0" encoding="UTF-8" standalone="yes"?>
<Relationships xmlns="http://schemas.openxmlformats.org/package/2006/relationships"><Relationship Id="rId3" Type="http://schemas.microsoft.com/office/2007/relationships/hdphoto" Target="../media/hdphoto54.wdp"/><Relationship Id="rId4" Type="http://schemas.openxmlformats.org/officeDocument/2006/relationships/image" Target="../media/image117.jpeg"/><Relationship Id="rId5" Type="http://schemas.microsoft.com/office/2007/relationships/hdphoto" Target="../media/hdphoto53.wdp"/><Relationship Id="rId1" Type="http://schemas.openxmlformats.org/officeDocument/2006/relationships/slideLayout" Target="../slideLayouts/slideLayout2.xml"/><Relationship Id="rId2" Type="http://schemas.openxmlformats.org/officeDocument/2006/relationships/image" Target="../media/image116.jpeg"/></Relationships>
</file>

<file path=ppt/slides/_rels/slide94.xml.rels><?xml version="1.0" encoding="UTF-8" standalone="yes"?>
<Relationships xmlns="http://schemas.openxmlformats.org/package/2006/relationships"><Relationship Id="rId3" Type="http://schemas.openxmlformats.org/officeDocument/2006/relationships/image" Target="../media/image119.jpeg"/><Relationship Id="rId4" Type="http://schemas.microsoft.com/office/2007/relationships/hdphoto" Target="../media/hdphoto55.wdp"/><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jpeg"/><Relationship Id="rId3" Type="http://schemas.microsoft.com/office/2007/relationships/hdphoto" Target="../media/hdphoto56.wdp"/></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97.xml.rels><?xml version="1.0" encoding="UTF-8" standalone="yes"?>
<Relationships xmlns="http://schemas.openxmlformats.org/package/2006/relationships"><Relationship Id="rId3" Type="http://schemas.microsoft.com/office/2007/relationships/hdphoto" Target="../media/hdphoto57.wdp"/><Relationship Id="rId4" Type="http://schemas.openxmlformats.org/officeDocument/2006/relationships/image" Target="../media/image123.jpeg"/><Relationship Id="rId5" Type="http://schemas.microsoft.com/office/2007/relationships/hdphoto" Target="../media/hdphoto58.wdp"/><Relationship Id="rId6" Type="http://schemas.openxmlformats.org/officeDocument/2006/relationships/image" Target="../media/image124.jpeg"/><Relationship Id="rId7" Type="http://schemas.microsoft.com/office/2007/relationships/hdphoto" Target="../media/hdphoto59.wdp"/><Relationship Id="rId1" Type="http://schemas.openxmlformats.org/officeDocument/2006/relationships/slideLayout" Target="../slideLayouts/slideLayout2.xml"/><Relationship Id="rId2" Type="http://schemas.openxmlformats.org/officeDocument/2006/relationships/image" Target="../media/image122.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jpeg"/><Relationship Id="rId3" Type="http://schemas.microsoft.com/office/2007/relationships/hdphoto" Target="../media/hdphoto60.wdp"/></Relationships>
</file>

<file path=ppt/slides/_rels/slide99.xml.rels><?xml version="1.0" encoding="UTF-8" standalone="yes"?>
<Relationships xmlns="http://schemas.openxmlformats.org/package/2006/relationships"><Relationship Id="rId3" Type="http://schemas.microsoft.com/office/2007/relationships/hdphoto" Target="../media/hdphoto61.wdp"/><Relationship Id="rId4"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image" Target="../media/image1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a:xfrm>
            <a:off x="0" y="2502024"/>
            <a:ext cx="12192000" cy="1143000"/>
          </a:xfrm>
        </p:spPr>
        <p:txBody>
          <a:bodyPr/>
          <a:lstStyle/>
          <a:p>
            <a:pPr algn="ctr"/>
            <a:r>
              <a:rPr lang="en-SG" dirty="0" smtClean="0">
                <a:solidFill>
                  <a:schemeClr val="bg1">
                    <a:lumMod val="95000"/>
                  </a:schemeClr>
                </a:solidFill>
              </a:rPr>
              <a:t>Innovative Designers Camp 2018</a:t>
            </a:r>
            <a:endParaRPr lang="en-SG" dirty="0">
              <a:solidFill>
                <a:schemeClr val="bg1">
                  <a:lumMod val="95000"/>
                </a:schemeClr>
              </a:solidFill>
            </a:endParaRPr>
          </a:p>
        </p:txBody>
      </p:sp>
      <p:sp>
        <p:nvSpPr>
          <p:cNvPr id="5" name="TextBox 4"/>
          <p:cNvSpPr txBox="1"/>
          <p:nvPr/>
        </p:nvSpPr>
        <p:spPr>
          <a:xfrm>
            <a:off x="0" y="3933056"/>
            <a:ext cx="12192000" cy="523220"/>
          </a:xfrm>
          <a:prstGeom prst="rect">
            <a:avLst/>
          </a:prstGeom>
          <a:noFill/>
        </p:spPr>
        <p:txBody>
          <a:bodyPr wrap="square" rtlCol="0">
            <a:spAutoFit/>
          </a:bodyPr>
          <a:lstStyle/>
          <a:p>
            <a:pPr algn="ctr"/>
            <a:r>
              <a:rPr lang="en-SG" sz="2800" dirty="0" smtClean="0">
                <a:solidFill>
                  <a:schemeClr val="bg1">
                    <a:lumMod val="95000"/>
                  </a:schemeClr>
                </a:solidFill>
              </a:rPr>
              <a:t>App Development With Swift</a:t>
            </a:r>
            <a:endParaRPr lang="en-SG" sz="2800" dirty="0">
              <a:solidFill>
                <a:schemeClr val="bg1">
                  <a:lumMod val="95000"/>
                </a:schemeClr>
              </a:solidFill>
            </a:endParaRPr>
          </a:p>
        </p:txBody>
      </p:sp>
    </p:spTree>
    <p:extLst>
      <p:ext uri="{BB962C8B-B14F-4D97-AF65-F5344CB8AC3E}">
        <p14:creationId xmlns:p14="http://schemas.microsoft.com/office/powerpoint/2010/main" val="6459259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53381"/>
            <a:ext cx="10515600" cy="5444401"/>
          </a:xfrm>
        </p:spPr>
        <p:txBody>
          <a:bodyPr>
            <a:normAutofit/>
          </a:bodyPr>
          <a:lstStyle/>
          <a:p>
            <a:r>
              <a:rPr lang="en-US" dirty="0" smtClean="0"/>
              <a:t>The word </a:t>
            </a:r>
            <a:r>
              <a:rPr lang="en-US" dirty="0" err="1" smtClean="0">
                <a:latin typeface="Consolas" charset="0"/>
                <a:ea typeface="Consolas" charset="0"/>
                <a:cs typeface="Consolas" charset="0"/>
              </a:rPr>
              <a:t>var</a:t>
            </a:r>
            <a:r>
              <a:rPr lang="en-US" dirty="0" smtClean="0"/>
              <a:t> is used to create a variable.</a:t>
            </a:r>
          </a:p>
          <a:p>
            <a:endParaRPr lang="en-US" dirty="0" smtClean="0"/>
          </a:p>
          <a:p>
            <a:endParaRPr lang="en-US" dirty="0"/>
          </a:p>
          <a:p>
            <a:endParaRPr lang="en-US" dirty="0" smtClean="0"/>
          </a:p>
          <a:p>
            <a:r>
              <a:rPr lang="en-US" dirty="0" smtClean="0"/>
              <a:t>What is a variable?</a:t>
            </a:r>
          </a:p>
          <a:p>
            <a:pPr lvl="1"/>
            <a:r>
              <a:rPr lang="en-US" dirty="0" smtClean="0"/>
              <a:t>A variable is a value that can change many times.</a:t>
            </a:r>
          </a:p>
          <a:p>
            <a:pPr lvl="1"/>
            <a:r>
              <a:rPr lang="en-US" dirty="0" smtClean="0"/>
              <a:t>The value of a variable can change as many times as you need it to.</a:t>
            </a:r>
          </a:p>
          <a:p>
            <a:pPr lvl="1"/>
            <a:endParaRPr lang="en-US" dirty="0" smtClean="0"/>
          </a:p>
          <a:p>
            <a:r>
              <a:rPr lang="en-US" dirty="0" smtClean="0"/>
              <a:t>Why do we need constants and variables in our code?</a:t>
            </a:r>
          </a:p>
          <a:p>
            <a:pPr lvl="1"/>
            <a:r>
              <a:rPr lang="en-US" dirty="0" smtClean="0"/>
              <a:t>So that we can use and reuse values.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5862" y="1782036"/>
            <a:ext cx="3729037" cy="657226"/>
          </a:xfrm>
          <a:prstGeom prst="rect">
            <a:avLst/>
          </a:prstGeom>
          <a:ln w="12700">
            <a:solidFill>
              <a:schemeClr val="tx1"/>
            </a:solidFill>
          </a:ln>
        </p:spPr>
      </p:pic>
    </p:spTree>
    <p:extLst>
      <p:ext uri="{BB962C8B-B14F-4D97-AF65-F5344CB8AC3E}">
        <p14:creationId xmlns:p14="http://schemas.microsoft.com/office/powerpoint/2010/main" val="138369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blinds(horizontal)">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16"/>
            <a:ext cx="10515600" cy="1325563"/>
          </a:xfrm>
        </p:spPr>
        <p:txBody>
          <a:bodyPr/>
          <a:lstStyle/>
          <a:p>
            <a:r>
              <a:rPr lang="en-US" b="1" dirty="0" smtClean="0"/>
              <a:t>The </a:t>
            </a:r>
            <a:r>
              <a:rPr lang="en-US" b="1" dirty="0" err="1" smtClean="0">
                <a:solidFill>
                  <a:srgbClr val="0070C0"/>
                </a:solidFill>
                <a:latin typeface="Consolas" charset="0"/>
                <a:ea typeface="Consolas" charset="0"/>
                <a:cs typeface="Consolas" charset="0"/>
              </a:rPr>
              <a:t>cellForRowAtIndexPath</a:t>
            </a:r>
            <a:r>
              <a:rPr lang="en-US" b="1" dirty="0" smtClean="0">
                <a:solidFill>
                  <a:srgbClr val="0070C0"/>
                </a:solidFill>
                <a:latin typeface="Consolas" charset="0"/>
                <a:ea typeface="Consolas" charset="0"/>
                <a:cs typeface="Consolas" charset="0"/>
              </a:rPr>
              <a:t>()</a:t>
            </a:r>
            <a:r>
              <a:rPr lang="en-US" b="1" dirty="0" smtClean="0"/>
              <a:t> Method</a:t>
            </a:r>
            <a:endParaRPr lang="en-US" b="1" dirty="0"/>
          </a:p>
        </p:txBody>
      </p:sp>
      <p:sp>
        <p:nvSpPr>
          <p:cNvPr id="3" name="Content Placeholder 2"/>
          <p:cNvSpPr>
            <a:spLocks noGrp="1"/>
          </p:cNvSpPr>
          <p:nvPr>
            <p:ph idx="1"/>
          </p:nvPr>
        </p:nvSpPr>
        <p:spPr>
          <a:xfrm>
            <a:off x="838200" y="1156134"/>
            <a:ext cx="10515600" cy="5767177"/>
          </a:xfrm>
        </p:spPr>
        <p:txBody>
          <a:bodyPr>
            <a:normAutofit fontScale="92500" lnSpcReduction="20000"/>
          </a:bodyPr>
          <a:lstStyle/>
          <a:p>
            <a:r>
              <a:rPr lang="en-US" dirty="0" smtClean="0"/>
              <a:t>This method creates a cell for each </a:t>
            </a:r>
            <a:r>
              <a:rPr lang="en-US" dirty="0" smtClean="0">
                <a:latin typeface="Consolas" charset="0"/>
                <a:ea typeface="Consolas" charset="0"/>
                <a:cs typeface="Consolas" charset="0"/>
              </a:rPr>
              <a:t>Table View</a:t>
            </a:r>
            <a:r>
              <a:rPr lang="en-US" dirty="0" smtClean="0"/>
              <a:t> row.</a:t>
            </a:r>
          </a:p>
          <a:p>
            <a:endParaRPr lang="en-US" sz="400" dirty="0" smtClean="0"/>
          </a:p>
          <a:p>
            <a:r>
              <a:rPr lang="en-US" dirty="0" smtClean="0"/>
              <a:t>In this method we need to do 3 things:</a:t>
            </a:r>
          </a:p>
          <a:p>
            <a:pPr lvl="1"/>
            <a:r>
              <a:rPr lang="en-US" dirty="0"/>
              <a:t>C</a:t>
            </a:r>
            <a:r>
              <a:rPr lang="en-US" dirty="0" smtClean="0"/>
              <a:t>reate a new cell (that’s a </a:t>
            </a:r>
            <a:r>
              <a:rPr lang="en-US" dirty="0" err="1" smtClean="0">
                <a:solidFill>
                  <a:srgbClr val="0070C0"/>
                </a:solidFill>
                <a:latin typeface="Consolas" charset="0"/>
                <a:ea typeface="Consolas" charset="0"/>
                <a:cs typeface="Consolas" charset="0"/>
              </a:rPr>
              <a:t>UITableViewCell</a:t>
            </a:r>
            <a:r>
              <a:rPr lang="en-US" dirty="0" smtClean="0"/>
              <a:t> object) if needed or reuse an old one (the </a:t>
            </a:r>
            <a:r>
              <a:rPr lang="en-US" dirty="0" err="1" smtClean="0">
                <a:solidFill>
                  <a:srgbClr val="0070C0"/>
                </a:solidFill>
                <a:latin typeface="Consolas" charset="0"/>
                <a:ea typeface="Consolas" charset="0"/>
                <a:cs typeface="Consolas" charset="0"/>
              </a:rPr>
              <a:t>dequeueReusableCell</a:t>
            </a:r>
            <a:r>
              <a:rPr lang="en-US" dirty="0" smtClean="0">
                <a:solidFill>
                  <a:srgbClr val="0070C0"/>
                </a:solidFill>
                <a:latin typeface="Consolas" charset="0"/>
                <a:ea typeface="Consolas" charset="0"/>
                <a:cs typeface="Consolas" charset="0"/>
              </a:rPr>
              <a:t>()</a:t>
            </a:r>
            <a:r>
              <a:rPr lang="en-US" dirty="0" smtClean="0"/>
              <a:t> method does this for us).</a:t>
            </a:r>
          </a:p>
          <a:p>
            <a:pPr lvl="1"/>
            <a:r>
              <a:rPr lang="en-US" dirty="0" smtClean="0"/>
              <a:t>Set the cell’s text using the contents of the </a:t>
            </a:r>
            <a:r>
              <a:rPr lang="en-US" dirty="0" err="1" smtClean="0">
                <a:solidFill>
                  <a:srgbClr val="0070C0"/>
                </a:solidFill>
                <a:latin typeface="Consolas" charset="0"/>
                <a:ea typeface="Consolas" charset="0"/>
                <a:cs typeface="Consolas" charset="0"/>
              </a:rPr>
              <a:t>trueFalseOptions</a:t>
            </a:r>
            <a:r>
              <a:rPr lang="en-US" dirty="0" smtClean="0"/>
              <a:t> array.</a:t>
            </a:r>
          </a:p>
          <a:p>
            <a:pPr lvl="1"/>
            <a:r>
              <a:rPr lang="en-US" dirty="0" smtClean="0"/>
              <a:t>Return the cell that we created.</a:t>
            </a:r>
          </a:p>
          <a:p>
            <a:pPr lvl="1"/>
            <a:endParaRPr lang="en-US" sz="800" dirty="0"/>
          </a:p>
          <a:p>
            <a:r>
              <a:rPr lang="en-US" dirty="0" smtClean="0"/>
              <a:t>First let’s add this method to our code:</a:t>
            </a:r>
          </a:p>
          <a:p>
            <a:endParaRPr lang="en-US" dirty="0" smtClean="0"/>
          </a:p>
          <a:p>
            <a:endParaRPr lang="en-US" dirty="0" smtClean="0"/>
          </a:p>
          <a:p>
            <a:endParaRPr lang="en-US" dirty="0" smtClean="0"/>
          </a:p>
          <a:p>
            <a:endParaRPr lang="en-US" dirty="0" smtClean="0"/>
          </a:p>
          <a:p>
            <a:endParaRPr lang="en-US" dirty="0" smtClean="0"/>
          </a:p>
          <a:p>
            <a:endParaRPr lang="en-US" sz="2200" dirty="0"/>
          </a:p>
          <a:p>
            <a:endParaRPr lang="en-US" sz="400" dirty="0" smtClean="0"/>
          </a:p>
          <a:p>
            <a:r>
              <a:rPr lang="en-US" dirty="0" smtClean="0"/>
              <a:t>We’ll add the necessary code in the next slide.</a:t>
            </a:r>
            <a:endParaRPr lang="en-US"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75656" y="3794818"/>
            <a:ext cx="10734527" cy="1932214"/>
          </a:xfrm>
          <a:prstGeom prst="rect">
            <a:avLst/>
          </a:prstGeom>
          <a:ln w="12700">
            <a:solidFill>
              <a:schemeClr val="tx1"/>
            </a:solidFill>
          </a:ln>
        </p:spPr>
      </p:pic>
      <p:sp>
        <p:nvSpPr>
          <p:cNvPr id="7" name="Rectangle 6"/>
          <p:cNvSpPr/>
          <p:nvPr/>
        </p:nvSpPr>
        <p:spPr>
          <a:xfrm>
            <a:off x="3431991" y="5321530"/>
            <a:ext cx="8478191" cy="3707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75656" y="5791200"/>
            <a:ext cx="10734526" cy="400110"/>
          </a:xfrm>
          <a:prstGeom prst="rect">
            <a:avLst/>
          </a:prstGeom>
          <a:noFill/>
        </p:spPr>
        <p:txBody>
          <a:bodyPr wrap="square" rtlCol="0">
            <a:spAutoFit/>
          </a:bodyPr>
          <a:lstStyle/>
          <a:p>
            <a:r>
              <a:rPr lang="en-US" sz="2000" b="1" dirty="0" smtClean="0">
                <a:solidFill>
                  <a:srgbClr val="FF0000"/>
                </a:solidFill>
              </a:rPr>
              <a:t>Ignore this error for now. It’s telling us that the method needs to </a:t>
            </a:r>
            <a:r>
              <a:rPr lang="en-US" sz="2000" b="1" dirty="0" smtClean="0">
                <a:solidFill>
                  <a:srgbClr val="0070C0"/>
                </a:solidFill>
                <a:latin typeface="Consolas" charset="0"/>
                <a:ea typeface="Consolas" charset="0"/>
                <a:cs typeface="Consolas" charset="0"/>
              </a:rPr>
              <a:t>return</a:t>
            </a:r>
            <a:r>
              <a:rPr lang="en-US" sz="2000" b="1" dirty="0" smtClean="0">
                <a:solidFill>
                  <a:srgbClr val="FF0000"/>
                </a:solidFill>
              </a:rPr>
              <a:t> something.</a:t>
            </a:r>
            <a:endParaRPr lang="en-US" sz="2000" b="1" dirty="0">
              <a:solidFill>
                <a:srgbClr val="0070C0"/>
              </a:solidFill>
              <a:latin typeface="Consolas" charset="0"/>
              <a:ea typeface="Consolas" charset="0"/>
              <a:cs typeface="Consolas" charset="0"/>
            </a:endParaRPr>
          </a:p>
        </p:txBody>
      </p:sp>
      <p:cxnSp>
        <p:nvCxnSpPr>
          <p:cNvPr id="9" name="Straight Arrow Connector 8"/>
          <p:cNvCxnSpPr/>
          <p:nvPr/>
        </p:nvCxnSpPr>
        <p:spPr>
          <a:xfrm flipV="1">
            <a:off x="1425039" y="5524280"/>
            <a:ext cx="2006951" cy="37181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556972" y="4589530"/>
            <a:ext cx="3099322" cy="35898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384132" y="4516951"/>
            <a:ext cx="3091518" cy="707886"/>
          </a:xfrm>
          <a:prstGeom prst="rect">
            <a:avLst/>
          </a:prstGeom>
          <a:noFill/>
        </p:spPr>
        <p:txBody>
          <a:bodyPr wrap="square" rtlCol="0">
            <a:spAutoFit/>
          </a:bodyPr>
          <a:lstStyle/>
          <a:p>
            <a:r>
              <a:rPr lang="en-US" sz="2000" b="1" dirty="0" smtClean="0">
                <a:solidFill>
                  <a:srgbClr val="FF0000"/>
                </a:solidFill>
              </a:rPr>
              <a:t>This method returns a </a:t>
            </a:r>
            <a:r>
              <a:rPr lang="en-US" sz="2000" b="1" dirty="0" err="1" smtClean="0">
                <a:solidFill>
                  <a:srgbClr val="0070C0"/>
                </a:solidFill>
                <a:latin typeface="Consolas" charset="0"/>
                <a:ea typeface="Consolas" charset="0"/>
                <a:cs typeface="Consolas" charset="0"/>
              </a:rPr>
              <a:t>UITableViewCell</a:t>
            </a:r>
            <a:endParaRPr lang="en-US" sz="2000" b="1" dirty="0">
              <a:solidFill>
                <a:srgbClr val="FF0000"/>
              </a:solidFill>
            </a:endParaRPr>
          </a:p>
        </p:txBody>
      </p:sp>
      <p:cxnSp>
        <p:nvCxnSpPr>
          <p:cNvPr id="18" name="Straight Arrow Connector 17"/>
          <p:cNvCxnSpPr/>
          <p:nvPr/>
        </p:nvCxnSpPr>
        <p:spPr>
          <a:xfrm flipH="1">
            <a:off x="6656295" y="4749553"/>
            <a:ext cx="800948" cy="437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60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linds(horizontal)">
                                      <p:cBhvr>
                                        <p:cTn id="21" dur="500"/>
                                        <p:tgtEl>
                                          <p:spTgt spid="3">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par>
                                <p:cTn id="25" presetID="3" presetClass="entr" presetSubtype="10" fill="hold" grpId="0" nodeType="withEffect">
                                  <p:stCondLst>
                                    <p:cond delay="200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par>
                                <p:cTn id="28" presetID="3" presetClass="entr" presetSubtype="10" fill="hold" nodeType="withEffect">
                                  <p:stCondLst>
                                    <p:cond delay="200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par>
                                <p:cTn id="31" presetID="3" presetClass="entr" presetSubtype="10" fill="hold" grpId="0" nodeType="withEffect">
                                  <p:stCondLst>
                                    <p:cond delay="200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par>
                                <p:cTn id="34" presetID="3" presetClass="entr" presetSubtype="10" fill="hold" grpId="0" nodeType="withEffect">
                                  <p:stCondLst>
                                    <p:cond delay="300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par>
                                <p:cTn id="37" presetID="3" presetClass="entr" presetSubtype="10" fill="hold" nodeType="withEffect">
                                  <p:stCondLst>
                                    <p:cond delay="3000"/>
                                  </p:stCondLst>
                                  <p:childTnLst>
                                    <p:set>
                                      <p:cBhvr>
                                        <p:cTn id="38" dur="1" fill="hold">
                                          <p:stCondLst>
                                            <p:cond delay="0"/>
                                          </p:stCondLst>
                                        </p:cTn>
                                        <p:tgtEl>
                                          <p:spTgt spid="18"/>
                                        </p:tgtEl>
                                        <p:attrNameLst>
                                          <p:attrName>style.visibility</p:attrName>
                                        </p:attrNameLst>
                                      </p:cBhvr>
                                      <p:to>
                                        <p:strVal val="visible"/>
                                      </p:to>
                                    </p:set>
                                    <p:animEffect transition="in" filter="blinds(horizontal)">
                                      <p:cBhvr>
                                        <p:cTn id="39" dur="500"/>
                                        <p:tgtEl>
                                          <p:spTgt spid="18"/>
                                        </p:tgtEl>
                                      </p:cBhvr>
                                    </p:animEffect>
                                  </p:childTnLst>
                                </p:cTn>
                              </p:par>
                              <p:par>
                                <p:cTn id="40" presetID="3" presetClass="entr" presetSubtype="10" fill="hold" grpId="0" nodeType="withEffect">
                                  <p:stCondLst>
                                    <p:cond delay="300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animEffect transition="in" filter="blinds(horizontal)">
                                      <p:cBhvr>
                                        <p:cTn id="47"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animBg="1"/>
      <p:bldP spid="1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12098"/>
            <a:ext cx="11194473" cy="6545902"/>
          </a:xfrm>
        </p:spPr>
        <p:txBody>
          <a:bodyPr>
            <a:normAutofit fontScale="92500" lnSpcReduction="10000"/>
          </a:bodyPr>
          <a:lstStyle/>
          <a:p>
            <a:r>
              <a:rPr lang="en-US" dirty="0" smtClean="0"/>
              <a:t>Let’s create a </a:t>
            </a:r>
            <a:r>
              <a:rPr lang="en-US" dirty="0" smtClean="0">
                <a:solidFill>
                  <a:srgbClr val="0070C0"/>
                </a:solidFill>
                <a:latin typeface="Consolas" charset="0"/>
                <a:ea typeface="Consolas" charset="0"/>
                <a:cs typeface="Consolas" charset="0"/>
              </a:rPr>
              <a:t>string</a:t>
            </a:r>
            <a:r>
              <a:rPr lang="en-US" dirty="0" smtClean="0"/>
              <a:t> to identify the cells that can be reused. This is given the same name as the prototype cell’s identifier in </a:t>
            </a:r>
            <a:r>
              <a:rPr lang="en-US" dirty="0" err="1" smtClean="0">
                <a:latin typeface="Consolas" charset="0"/>
                <a:ea typeface="Consolas" charset="0"/>
                <a:cs typeface="Consolas" charset="0"/>
              </a:rPr>
              <a:t>Main.storyboard</a:t>
            </a:r>
            <a:r>
              <a:rPr lang="en-US" dirty="0" smtClean="0"/>
              <a:t>:</a:t>
            </a:r>
          </a:p>
          <a:p>
            <a:endParaRPr lang="en-US" dirty="0" smtClean="0"/>
          </a:p>
          <a:p>
            <a:endParaRPr lang="en-US" dirty="0" smtClean="0"/>
          </a:p>
          <a:p>
            <a:endParaRPr lang="en-US" sz="800" dirty="0"/>
          </a:p>
          <a:p>
            <a:r>
              <a:rPr lang="en-US" dirty="0" smtClean="0"/>
              <a:t>Add this code inside the </a:t>
            </a:r>
            <a:r>
              <a:rPr lang="en-US" dirty="0" err="1" smtClean="0">
                <a:solidFill>
                  <a:srgbClr val="0070C0"/>
                </a:solidFill>
                <a:latin typeface="Consolas" charset="0"/>
                <a:ea typeface="Consolas" charset="0"/>
                <a:cs typeface="Consolas" charset="0"/>
              </a:rPr>
              <a:t>cellForRowAtIndexPath</a:t>
            </a:r>
            <a:r>
              <a:rPr lang="en-US" dirty="0" smtClean="0">
                <a:solidFill>
                  <a:srgbClr val="0070C0"/>
                </a:solidFill>
                <a:latin typeface="Consolas" charset="0"/>
                <a:ea typeface="Consolas" charset="0"/>
                <a:cs typeface="Consolas" charset="0"/>
              </a:rPr>
              <a:t>()</a:t>
            </a:r>
            <a:r>
              <a:rPr lang="en-US" dirty="0" smtClean="0"/>
              <a:t> method:</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Let’s take a closer look at this code.</a:t>
            </a:r>
          </a:p>
        </p:txBody>
      </p:sp>
      <p:pic>
        <p:nvPicPr>
          <p:cNvPr id="8" name="Picture 7"/>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6879" y="2648943"/>
            <a:ext cx="8518413" cy="3289630"/>
          </a:xfrm>
          <a:prstGeom prst="rect">
            <a:avLst/>
          </a:prstGeom>
          <a:ln w="12700">
            <a:solidFill>
              <a:schemeClr val="tx1"/>
            </a:solidFill>
          </a:ln>
        </p:spPr>
      </p:pic>
      <p:sp>
        <p:nvSpPr>
          <p:cNvPr id="5" name="Rectangle 4"/>
          <p:cNvSpPr/>
          <p:nvPr/>
        </p:nvSpPr>
        <p:spPr>
          <a:xfrm>
            <a:off x="1806781" y="3647131"/>
            <a:ext cx="2764524" cy="32479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445787" y="3939815"/>
            <a:ext cx="6357987" cy="707886"/>
          </a:xfrm>
          <a:prstGeom prst="rect">
            <a:avLst/>
          </a:prstGeom>
          <a:noFill/>
        </p:spPr>
        <p:txBody>
          <a:bodyPr wrap="square" rtlCol="0">
            <a:spAutoFit/>
          </a:bodyPr>
          <a:lstStyle/>
          <a:p>
            <a:r>
              <a:rPr lang="en-US" sz="2000" b="1" dirty="0" smtClean="0">
                <a:solidFill>
                  <a:srgbClr val="FF0000"/>
                </a:solidFill>
              </a:rPr>
              <a:t>This is the </a:t>
            </a:r>
            <a:r>
              <a:rPr lang="en-US" sz="2000" b="1" dirty="0" smtClean="0">
                <a:solidFill>
                  <a:srgbClr val="0070C0"/>
                </a:solidFill>
                <a:latin typeface="Consolas" charset="0"/>
                <a:ea typeface="Consolas" charset="0"/>
                <a:cs typeface="Consolas" charset="0"/>
              </a:rPr>
              <a:t>string</a:t>
            </a:r>
            <a:r>
              <a:rPr lang="en-US" sz="2000" b="1" dirty="0" smtClean="0">
                <a:solidFill>
                  <a:srgbClr val="FF0000"/>
                </a:solidFill>
              </a:rPr>
              <a:t> that we use to identify the cell. We don’t </a:t>
            </a:r>
            <a:r>
              <a:rPr lang="en-US" sz="2000" b="1" i="1" dirty="0" smtClean="0">
                <a:solidFill>
                  <a:srgbClr val="FF0000"/>
                </a:solidFill>
              </a:rPr>
              <a:t>hardcode</a:t>
            </a:r>
            <a:r>
              <a:rPr lang="en-US" sz="2000" b="1" dirty="0" smtClean="0">
                <a:solidFill>
                  <a:srgbClr val="FF0000"/>
                </a:solidFill>
              </a:rPr>
              <a:t> it, so that we can change it if we need to.</a:t>
            </a:r>
            <a:endParaRPr lang="en-US" sz="2000" b="1" dirty="0">
              <a:solidFill>
                <a:srgbClr val="0070C0"/>
              </a:solidFill>
              <a:latin typeface="Consolas" charset="0"/>
              <a:ea typeface="Consolas" charset="0"/>
              <a:cs typeface="Consolas" charset="0"/>
            </a:endParaRPr>
          </a:p>
        </p:txBody>
      </p:sp>
      <p:cxnSp>
        <p:nvCxnSpPr>
          <p:cNvPr id="7" name="Straight Arrow Connector 6"/>
          <p:cNvCxnSpPr/>
          <p:nvPr/>
        </p:nvCxnSpPr>
        <p:spPr>
          <a:xfrm flipH="1" flipV="1">
            <a:off x="4541276" y="3971925"/>
            <a:ext cx="967051" cy="20485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1176488" y="1098172"/>
            <a:ext cx="7022115" cy="764978"/>
          </a:xfrm>
          <a:prstGeom prst="rect">
            <a:avLst/>
          </a:prstGeom>
          <a:ln w="12700">
            <a:solidFill>
              <a:schemeClr val="tx1"/>
            </a:solidFill>
          </a:ln>
        </p:spPr>
      </p:pic>
      <p:sp>
        <p:nvSpPr>
          <p:cNvPr id="21" name="Rectangle 20"/>
          <p:cNvSpPr/>
          <p:nvPr/>
        </p:nvSpPr>
        <p:spPr>
          <a:xfrm>
            <a:off x="1186879" y="1459520"/>
            <a:ext cx="6257794" cy="4036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Bent Arrow 21"/>
          <p:cNvSpPr/>
          <p:nvPr/>
        </p:nvSpPr>
        <p:spPr>
          <a:xfrm rot="10800000">
            <a:off x="4580265" y="1863150"/>
            <a:ext cx="610941" cy="2027290"/>
          </a:xfrm>
          <a:prstGeom prst="bentArrow">
            <a:avLst>
              <a:gd name="adj1" fmla="val 10492"/>
              <a:gd name="adj2" fmla="val 25000"/>
              <a:gd name="adj3" fmla="val 25000"/>
              <a:gd name="adj4" fmla="val 437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a:off x="1806781" y="3006436"/>
            <a:ext cx="2919043" cy="273439"/>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247206" y="4619513"/>
            <a:ext cx="2906050" cy="294168"/>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216284" y="5605731"/>
            <a:ext cx="673499" cy="27641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951285" y="4970113"/>
            <a:ext cx="5813949" cy="1015663"/>
          </a:xfrm>
          <a:prstGeom prst="rect">
            <a:avLst/>
          </a:prstGeom>
          <a:noFill/>
        </p:spPr>
        <p:txBody>
          <a:bodyPr wrap="square" rtlCol="0">
            <a:spAutoFit/>
          </a:bodyPr>
          <a:lstStyle/>
          <a:p>
            <a:r>
              <a:rPr lang="en-US" sz="2000" b="1" dirty="0">
                <a:solidFill>
                  <a:srgbClr val="0070C0"/>
                </a:solidFill>
                <a:latin typeface="Consolas" charset="0"/>
                <a:ea typeface="Consolas" charset="0"/>
                <a:cs typeface="Consolas" charset="0"/>
              </a:rPr>
              <a:t>c</a:t>
            </a:r>
            <a:r>
              <a:rPr lang="en-US" sz="2000" b="1" dirty="0" smtClean="0">
                <a:solidFill>
                  <a:srgbClr val="0070C0"/>
                </a:solidFill>
                <a:latin typeface="Consolas" charset="0"/>
                <a:ea typeface="Consolas" charset="0"/>
                <a:cs typeface="Consolas" charset="0"/>
              </a:rPr>
              <a:t>ell</a:t>
            </a:r>
            <a:r>
              <a:rPr lang="en-US" sz="2000" b="1" dirty="0" smtClean="0">
                <a:solidFill>
                  <a:srgbClr val="0070C0"/>
                </a:solidFill>
                <a:ea typeface="Consolas" charset="0"/>
                <a:cs typeface="Consolas" charset="0"/>
              </a:rPr>
              <a:t> </a:t>
            </a:r>
            <a:r>
              <a:rPr lang="en-US" sz="2000" b="1" dirty="0" smtClean="0">
                <a:solidFill>
                  <a:schemeClr val="accent2"/>
                </a:solidFill>
                <a:ea typeface="Consolas" charset="0"/>
                <a:cs typeface="Consolas" charset="0"/>
              </a:rPr>
              <a:t>is defined as a </a:t>
            </a:r>
            <a:r>
              <a:rPr lang="en-US" sz="2000" b="1" dirty="0" err="1" smtClean="0">
                <a:solidFill>
                  <a:srgbClr val="0070C0"/>
                </a:solidFill>
                <a:latin typeface="Consolas" charset="0"/>
                <a:ea typeface="Consolas" charset="0"/>
                <a:cs typeface="Consolas" charset="0"/>
              </a:rPr>
              <a:t>UITableViewCell</a:t>
            </a:r>
            <a:r>
              <a:rPr lang="en-US" sz="2000" b="1" dirty="0" smtClean="0">
                <a:solidFill>
                  <a:schemeClr val="accent2"/>
                </a:solidFill>
                <a:ea typeface="Consolas" charset="0"/>
                <a:cs typeface="Consolas" charset="0"/>
              </a:rPr>
              <a:t>. It has a </a:t>
            </a:r>
            <a:r>
              <a:rPr lang="en-US" sz="2000" b="1" dirty="0" err="1" smtClean="0">
                <a:solidFill>
                  <a:srgbClr val="0070C0"/>
                </a:solidFill>
                <a:latin typeface="Consolas" charset="0"/>
                <a:ea typeface="Consolas" charset="0"/>
                <a:cs typeface="Consolas" charset="0"/>
              </a:rPr>
              <a:t>textLabel</a:t>
            </a:r>
            <a:r>
              <a:rPr lang="en-US" sz="2000" b="1" dirty="0" smtClean="0">
                <a:solidFill>
                  <a:srgbClr val="7030A0"/>
                </a:solidFill>
                <a:ea typeface="Consolas" charset="0"/>
                <a:cs typeface="Consolas" charset="0"/>
              </a:rPr>
              <a:t> </a:t>
            </a:r>
            <a:r>
              <a:rPr lang="en-US" sz="2000" b="1" dirty="0" smtClean="0">
                <a:solidFill>
                  <a:schemeClr val="accent2"/>
                </a:solidFill>
                <a:ea typeface="Consolas" charset="0"/>
                <a:cs typeface="Consolas" charset="0"/>
              </a:rPr>
              <a:t>object, and this </a:t>
            </a:r>
            <a:r>
              <a:rPr lang="en-US" sz="2000" b="1" dirty="0" err="1" smtClean="0">
                <a:solidFill>
                  <a:srgbClr val="0070C0"/>
                </a:solidFill>
                <a:latin typeface="Consolas" charset="0"/>
                <a:ea typeface="Consolas" charset="0"/>
                <a:cs typeface="Consolas" charset="0"/>
              </a:rPr>
              <a:t>textLabel</a:t>
            </a:r>
            <a:r>
              <a:rPr lang="en-US" sz="2000" b="1" dirty="0" smtClean="0">
                <a:solidFill>
                  <a:srgbClr val="7030A0"/>
                </a:solidFill>
                <a:ea typeface="Consolas" charset="0"/>
                <a:cs typeface="Consolas" charset="0"/>
              </a:rPr>
              <a:t> </a:t>
            </a:r>
            <a:r>
              <a:rPr lang="en-US" sz="2000" b="1" dirty="0" smtClean="0">
                <a:solidFill>
                  <a:schemeClr val="accent2"/>
                </a:solidFill>
                <a:ea typeface="Consolas" charset="0"/>
                <a:cs typeface="Consolas" charset="0"/>
              </a:rPr>
              <a:t>object has a </a:t>
            </a:r>
            <a:r>
              <a:rPr lang="en-US" sz="2000" b="1" dirty="0" smtClean="0">
                <a:solidFill>
                  <a:srgbClr val="0070C0"/>
                </a:solidFill>
                <a:latin typeface="Consolas" charset="0"/>
                <a:ea typeface="Consolas" charset="0"/>
                <a:cs typeface="Consolas" charset="0"/>
              </a:rPr>
              <a:t>text</a:t>
            </a:r>
            <a:r>
              <a:rPr lang="en-US" sz="2000" b="1" dirty="0" smtClean="0">
                <a:solidFill>
                  <a:srgbClr val="7030A0"/>
                </a:solidFill>
                <a:ea typeface="Consolas" charset="0"/>
                <a:cs typeface="Consolas" charset="0"/>
              </a:rPr>
              <a:t> </a:t>
            </a:r>
            <a:r>
              <a:rPr lang="en-US" sz="2000" b="1" dirty="0" smtClean="0">
                <a:solidFill>
                  <a:schemeClr val="accent2"/>
                </a:solidFill>
                <a:ea typeface="Consolas" charset="0"/>
                <a:cs typeface="Consolas" charset="0"/>
              </a:rPr>
              <a:t>property.</a:t>
            </a:r>
            <a:endParaRPr lang="en-US" sz="2000" b="1" dirty="0">
              <a:solidFill>
                <a:schemeClr val="accent2"/>
              </a:solidFill>
              <a:latin typeface="Consolas" charset="0"/>
              <a:ea typeface="Consolas" charset="0"/>
              <a:cs typeface="Consolas" charset="0"/>
            </a:endParaRPr>
          </a:p>
        </p:txBody>
      </p:sp>
    </p:spTree>
    <p:extLst>
      <p:ext uri="{BB962C8B-B14F-4D97-AF65-F5344CB8AC3E}">
        <p14:creationId xmlns:p14="http://schemas.microsoft.com/office/powerpoint/2010/main" val="17626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200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200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par>
                                <p:cTn id="20" presetID="3" presetClass="entr" presetSubtype="10" fill="hold" grpId="0" nodeType="withEffect">
                                  <p:stCondLst>
                                    <p:cond delay="300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par>
                                <p:cTn id="23" presetID="3" presetClass="entr" presetSubtype="10" fill="hold" grpId="0" nodeType="withEffect">
                                  <p:stCondLst>
                                    <p:cond delay="3000"/>
                                  </p:stCondLst>
                                  <p:childTnLst>
                                    <p:set>
                                      <p:cBhvr>
                                        <p:cTn id="24" dur="1" fill="hold">
                                          <p:stCondLst>
                                            <p:cond delay="0"/>
                                          </p:stCondLst>
                                        </p:cTn>
                                        <p:tgtEl>
                                          <p:spTgt spid="22"/>
                                        </p:tgtEl>
                                        <p:attrNameLst>
                                          <p:attrName>style.visibility</p:attrName>
                                        </p:attrNameLst>
                                      </p:cBhvr>
                                      <p:to>
                                        <p:strVal val="visible"/>
                                      </p:to>
                                    </p:set>
                                    <p:animEffect transition="in" filter="blinds(horizontal)">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blinds(horizontal)">
                                      <p:cBhvr>
                                        <p:cTn id="30" dur="500"/>
                                        <p:tgtEl>
                                          <p:spTgt spid="2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500"/>
                                        <p:tgtEl>
                                          <p:spTgt spid="2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linds(horizontal)">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1" grpId="0" animBg="1"/>
      <p:bldP spid="22" grpId="0" animBg="1"/>
      <p:bldP spid="24" grpId="0" animBg="1"/>
      <p:bldP spid="25" grpId="0" animBg="1"/>
      <p:bldP spid="26" grpId="0" animBg="1"/>
      <p:bldP spid="2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1114"/>
            <a:ext cx="10515600" cy="6491376"/>
          </a:xfrm>
        </p:spPr>
        <p:txBody>
          <a:bodyPr>
            <a:normAutofit fontScale="92500" lnSpcReduction="20000"/>
          </a:bodyPr>
          <a:lstStyle/>
          <a:p>
            <a:r>
              <a:rPr lang="en-US" dirty="0" smtClean="0"/>
              <a:t>Hardcoding a value means we use the value directly in our code. E.g. in the </a:t>
            </a:r>
            <a:r>
              <a:rPr lang="en-US" dirty="0" err="1" smtClean="0">
                <a:solidFill>
                  <a:srgbClr val="0070C0"/>
                </a:solidFill>
                <a:latin typeface="Consolas" charset="0"/>
                <a:ea typeface="Consolas" charset="0"/>
                <a:cs typeface="Consolas" charset="0"/>
              </a:rPr>
              <a:t>cellForRowAtIndexPath</a:t>
            </a:r>
            <a:r>
              <a:rPr lang="en-US" dirty="0" smtClean="0">
                <a:solidFill>
                  <a:srgbClr val="0070C0"/>
                </a:solidFill>
                <a:latin typeface="Consolas" charset="0"/>
                <a:ea typeface="Consolas" charset="0"/>
                <a:cs typeface="Consolas" charset="0"/>
              </a:rPr>
              <a:t>()</a:t>
            </a:r>
            <a:r>
              <a:rPr lang="en-US" dirty="0" smtClean="0"/>
              <a:t> code, we could have done this:</a:t>
            </a:r>
          </a:p>
          <a:p>
            <a:endParaRPr lang="en-US" dirty="0"/>
          </a:p>
          <a:p>
            <a:endParaRPr lang="en-US" dirty="0" smtClean="0"/>
          </a:p>
          <a:p>
            <a:endParaRPr lang="en-US" dirty="0" smtClean="0"/>
          </a:p>
          <a:p>
            <a:endParaRPr lang="en-US" dirty="0"/>
          </a:p>
          <a:p>
            <a:r>
              <a:rPr lang="en-US" dirty="0" smtClean="0"/>
              <a:t>We are hardcoding the value of the cell reuse identifier. There’s nothing wrong with this, and the code has no errors. But we’re creating problems for ourselves if we later decide to change the value of this identifier.</a:t>
            </a:r>
          </a:p>
          <a:p>
            <a:endParaRPr lang="en-US" sz="900" dirty="0"/>
          </a:p>
          <a:p>
            <a:r>
              <a:rPr lang="en-US" dirty="0" smtClean="0"/>
              <a:t>Then, we would need to look through our code, and change the value of all the identifiers. This is troublesome, and if we type in a wrong value, we create bugs and errors in our code.</a:t>
            </a:r>
          </a:p>
          <a:p>
            <a:endParaRPr lang="en-US" sz="900" dirty="0"/>
          </a:p>
          <a:p>
            <a:r>
              <a:rPr lang="en-US" dirty="0" smtClean="0"/>
              <a:t>A much better way is to define the identifier as a constant, and then we use this constant in our code. In that way, if we do need to change the identifier, we just need to change the value of the constant in only 1 line of code.</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79809" y="966382"/>
            <a:ext cx="7772734" cy="1004886"/>
          </a:xfrm>
          <a:prstGeom prst="rect">
            <a:avLst/>
          </a:prstGeom>
          <a:ln w="12700">
            <a:solidFill>
              <a:schemeClr val="accent1">
                <a:shade val="50000"/>
              </a:schemeClr>
            </a:solidFill>
          </a:ln>
        </p:spPr>
      </p:pic>
      <p:sp>
        <p:nvSpPr>
          <p:cNvPr id="5" name="Rectangle 4"/>
          <p:cNvSpPr/>
          <p:nvPr/>
        </p:nvSpPr>
        <p:spPr>
          <a:xfrm>
            <a:off x="1775784" y="1646474"/>
            <a:ext cx="1935604" cy="32479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680693" y="2123870"/>
            <a:ext cx="1442201" cy="400110"/>
          </a:xfrm>
          <a:prstGeom prst="rect">
            <a:avLst/>
          </a:prstGeom>
          <a:noFill/>
        </p:spPr>
        <p:txBody>
          <a:bodyPr wrap="square" rtlCol="0">
            <a:spAutoFit/>
          </a:bodyPr>
          <a:lstStyle/>
          <a:p>
            <a:r>
              <a:rPr lang="en-US" sz="2000" b="1" dirty="0" smtClean="0">
                <a:solidFill>
                  <a:srgbClr val="FF0000"/>
                </a:solidFill>
                <a:ea typeface="Consolas" charset="0"/>
                <a:cs typeface="Consolas" charset="0"/>
              </a:rPr>
              <a:t>Hardcoding</a:t>
            </a:r>
            <a:endParaRPr lang="en-US" sz="2000" b="1" dirty="0">
              <a:solidFill>
                <a:srgbClr val="FF0000"/>
              </a:solidFill>
              <a:ea typeface="Consolas" charset="0"/>
              <a:cs typeface="Consolas" charset="0"/>
            </a:endParaRPr>
          </a:p>
        </p:txBody>
      </p:sp>
      <p:cxnSp>
        <p:nvCxnSpPr>
          <p:cNvPr id="7" name="Straight Arrow Connector 6"/>
          <p:cNvCxnSpPr/>
          <p:nvPr/>
        </p:nvCxnSpPr>
        <p:spPr>
          <a:xfrm flipH="1" flipV="1">
            <a:off x="3723977" y="1971269"/>
            <a:ext cx="964564" cy="3526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1179809" y="6149254"/>
            <a:ext cx="6230232" cy="394408"/>
          </a:xfrm>
          <a:prstGeom prst="rect">
            <a:avLst/>
          </a:prstGeom>
          <a:ln w="12700">
            <a:solidFill>
              <a:schemeClr val="tx1"/>
            </a:solidFill>
          </a:ln>
        </p:spPr>
      </p:pic>
    </p:spTree>
    <p:extLst>
      <p:ext uri="{BB962C8B-B14F-4D97-AF65-F5344CB8AC3E}">
        <p14:creationId xmlns:p14="http://schemas.microsoft.com/office/powerpoint/2010/main" val="15676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200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200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linds(horizontal)">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blinds(horizontal)">
                                      <p:cBhvr>
                                        <p:cTn id="26" dur="500"/>
                                        <p:tgtEl>
                                          <p:spTgt spid="3">
                                            <p:txEl>
                                              <p:pRg st="9" end="9"/>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26"/>
            <a:ext cx="11353800" cy="1325563"/>
          </a:xfrm>
        </p:spPr>
        <p:txBody>
          <a:bodyPr/>
          <a:lstStyle/>
          <a:p>
            <a:r>
              <a:rPr lang="en-US" b="1" dirty="0" smtClean="0"/>
              <a:t>Cell Reuse and </a:t>
            </a:r>
            <a:r>
              <a:rPr lang="en-US" b="1" dirty="0" err="1" smtClean="0">
                <a:solidFill>
                  <a:srgbClr val="0070C0"/>
                </a:solidFill>
                <a:latin typeface="Consolas" charset="0"/>
                <a:ea typeface="Consolas" charset="0"/>
                <a:cs typeface="Consolas" charset="0"/>
              </a:rPr>
              <a:t>dequeueReusableCell</a:t>
            </a:r>
            <a:r>
              <a:rPr lang="en-US" b="1" dirty="0" smtClean="0">
                <a:solidFill>
                  <a:srgbClr val="0070C0"/>
                </a:solidFill>
                <a:latin typeface="Consolas" charset="0"/>
                <a:ea typeface="Consolas" charset="0"/>
                <a:cs typeface="Consolas" charset="0"/>
              </a:rPr>
              <a:t>()</a:t>
            </a:r>
            <a:endParaRPr lang="en-US" b="1" dirty="0"/>
          </a:p>
        </p:txBody>
      </p:sp>
      <p:sp>
        <p:nvSpPr>
          <p:cNvPr id="3" name="Content Placeholder 2"/>
          <p:cNvSpPr>
            <a:spLocks noGrp="1"/>
          </p:cNvSpPr>
          <p:nvPr>
            <p:ph idx="1"/>
          </p:nvPr>
        </p:nvSpPr>
        <p:spPr>
          <a:xfrm>
            <a:off x="838200" y="1338989"/>
            <a:ext cx="10515600" cy="5519011"/>
          </a:xfrm>
        </p:spPr>
        <p:txBody>
          <a:bodyPr>
            <a:normAutofit/>
          </a:bodyPr>
          <a:lstStyle/>
          <a:p>
            <a:r>
              <a:rPr lang="en-US" dirty="0"/>
              <a:t>The cell identifier lets iOS know which cells can be reused once they’re not needed.</a:t>
            </a:r>
          </a:p>
          <a:p>
            <a:endParaRPr lang="en-US" sz="1500" dirty="0"/>
          </a:p>
          <a:p>
            <a:r>
              <a:rPr lang="en-US" dirty="0"/>
              <a:t>All the cells in our </a:t>
            </a:r>
            <a:r>
              <a:rPr lang="en-US" dirty="0">
                <a:latin typeface="Consolas" charset="0"/>
                <a:ea typeface="Consolas" charset="0"/>
                <a:cs typeface="Consolas" charset="0"/>
              </a:rPr>
              <a:t>Table View</a:t>
            </a:r>
            <a:r>
              <a:rPr lang="en-US" dirty="0"/>
              <a:t> have the same identifier, so iOS will reuse all these cells.</a:t>
            </a:r>
          </a:p>
          <a:p>
            <a:endParaRPr lang="en-US" sz="1500" dirty="0"/>
          </a:p>
          <a:p>
            <a:r>
              <a:rPr lang="en-US" dirty="0"/>
              <a:t>The user can scroll through a Table View. This causes the cells that aren’t seen anymore to disappear.</a:t>
            </a:r>
          </a:p>
          <a:p>
            <a:endParaRPr lang="en-US" sz="1500" dirty="0"/>
          </a:p>
          <a:p>
            <a:r>
              <a:rPr lang="en-US" dirty="0"/>
              <a:t>When new cells appear because of the scrolling, these cells can either be created as brand new objects, or existing cell objects can be reused</a:t>
            </a:r>
            <a:r>
              <a:rPr lang="en-US" dirty="0" smtClean="0"/>
              <a:t>.</a:t>
            </a:r>
            <a:endParaRPr lang="en-US" dirty="0"/>
          </a:p>
        </p:txBody>
      </p:sp>
    </p:spTree>
    <p:extLst>
      <p:ext uri="{BB962C8B-B14F-4D97-AF65-F5344CB8AC3E}">
        <p14:creationId xmlns:p14="http://schemas.microsoft.com/office/powerpoint/2010/main" val="197338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17608"/>
            <a:ext cx="10515600" cy="6370052"/>
          </a:xfrm>
        </p:spPr>
        <p:txBody>
          <a:bodyPr>
            <a:normAutofit fontScale="92500" lnSpcReduction="10000"/>
          </a:bodyPr>
          <a:lstStyle/>
          <a:p>
            <a:r>
              <a:rPr lang="en-US" dirty="0" smtClean="0">
                <a:ea typeface="Consolas" charset="0"/>
                <a:cs typeface="Consolas" charset="0"/>
              </a:rPr>
              <a:t>When the </a:t>
            </a:r>
            <a:r>
              <a:rPr lang="en-US" dirty="0" smtClean="0">
                <a:latin typeface="Consolas" charset="0"/>
                <a:ea typeface="Consolas" charset="0"/>
                <a:cs typeface="Consolas" charset="0"/>
              </a:rPr>
              <a:t>Table View</a:t>
            </a:r>
            <a:r>
              <a:rPr lang="en-US" dirty="0" smtClean="0">
                <a:ea typeface="Consolas" charset="0"/>
                <a:cs typeface="Consolas" charset="0"/>
              </a:rPr>
              <a:t> first appears, all the required cells are created as brand new ones. They are then reused during scrolling.</a:t>
            </a:r>
          </a:p>
          <a:p>
            <a:endParaRPr lang="en-US" dirty="0">
              <a:ea typeface="Consolas" charset="0"/>
              <a:cs typeface="Consolas" charset="0"/>
            </a:endParaRPr>
          </a:p>
          <a:p>
            <a:r>
              <a:rPr lang="en-US" dirty="0"/>
              <a:t>The </a:t>
            </a:r>
            <a:r>
              <a:rPr lang="en-US" dirty="0" err="1">
                <a:solidFill>
                  <a:srgbClr val="0070C0"/>
                </a:solidFill>
                <a:latin typeface="Consolas" charset="0"/>
                <a:ea typeface="Consolas" charset="0"/>
                <a:cs typeface="Consolas" charset="0"/>
              </a:rPr>
              <a:t>dequeueReusableCell</a:t>
            </a:r>
            <a:r>
              <a:rPr lang="en-US" dirty="0">
                <a:solidFill>
                  <a:srgbClr val="0070C0"/>
                </a:solidFill>
                <a:latin typeface="Consolas" charset="0"/>
                <a:ea typeface="Consolas" charset="0"/>
                <a:cs typeface="Consolas" charset="0"/>
              </a:rPr>
              <a:t>()</a:t>
            </a:r>
            <a:r>
              <a:rPr lang="en-US" dirty="0">
                <a:ea typeface="Consolas" charset="0"/>
                <a:cs typeface="Consolas" charset="0"/>
              </a:rPr>
              <a:t> method takes care of this reusing automatically for us. The method just needs to know which cells to reuse, which we give using the cell reuse identifier</a:t>
            </a:r>
            <a:r>
              <a:rPr lang="en-US" dirty="0" smtClean="0">
                <a:ea typeface="Consolas" charset="0"/>
                <a:cs typeface="Consolas" charset="0"/>
              </a:rPr>
              <a:t>.</a:t>
            </a:r>
            <a:endParaRPr lang="en-US" dirty="0"/>
          </a:p>
          <a:p>
            <a:endParaRPr lang="en-US" sz="1400" dirty="0" smtClean="0"/>
          </a:p>
          <a:p>
            <a:r>
              <a:rPr lang="en-US" dirty="0" smtClean="0"/>
              <a:t>In this way, less memory is needed because iOS doesn’t need to create so many cells. This makes our app efficient and more </a:t>
            </a:r>
            <a:r>
              <a:rPr lang="en-US" dirty="0" err="1" smtClean="0"/>
              <a:t>optimised</a:t>
            </a:r>
            <a:r>
              <a:rPr lang="en-US" dirty="0" smtClean="0"/>
              <a:t>.</a:t>
            </a:r>
          </a:p>
          <a:p>
            <a:endParaRPr lang="en-US" dirty="0"/>
          </a:p>
          <a:p>
            <a:r>
              <a:rPr lang="en-US" dirty="0" smtClean="0"/>
              <a:t>It’s always good programming practice to have your app use as little memory as possible, so that it doesn’t “hog” the device’s RAM.</a:t>
            </a:r>
          </a:p>
          <a:p>
            <a:endParaRPr lang="en-US" dirty="0"/>
          </a:p>
          <a:p>
            <a:r>
              <a:rPr lang="en-US" dirty="0" smtClean="0"/>
              <a:t>If people find out that your app uses a lot of memory, they may not want to use it, because they need the memory space on their devices for other uses e.g. storing more photos and videos.</a:t>
            </a:r>
            <a:endParaRPr lang="en-US" dirty="0"/>
          </a:p>
        </p:txBody>
      </p:sp>
    </p:spTree>
    <p:extLst>
      <p:ext uri="{BB962C8B-B14F-4D97-AF65-F5344CB8AC3E}">
        <p14:creationId xmlns:p14="http://schemas.microsoft.com/office/powerpoint/2010/main" val="170523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6879" y="1053979"/>
            <a:ext cx="8526257" cy="731520"/>
          </a:xfrm>
          <a:prstGeom prst="rect">
            <a:avLst/>
          </a:prstGeom>
          <a:ln w="12700">
            <a:solidFill>
              <a:schemeClr val="tx1"/>
            </a:solidFill>
          </a:ln>
        </p:spPr>
      </p:pic>
      <p:sp>
        <p:nvSpPr>
          <p:cNvPr id="3" name="Content Placeholder 2"/>
          <p:cNvSpPr>
            <a:spLocks noGrp="1"/>
          </p:cNvSpPr>
          <p:nvPr>
            <p:ph idx="1"/>
          </p:nvPr>
        </p:nvSpPr>
        <p:spPr>
          <a:xfrm>
            <a:off x="838199" y="341402"/>
            <a:ext cx="11194473" cy="6393503"/>
          </a:xfrm>
        </p:spPr>
        <p:txBody>
          <a:bodyPr>
            <a:normAutofit fontScale="92500" lnSpcReduction="20000"/>
          </a:bodyPr>
          <a:lstStyle/>
          <a:p>
            <a:r>
              <a:rPr lang="en-US" dirty="0" smtClean="0"/>
              <a:t>We’ll also take a closer look at the code in </a:t>
            </a:r>
            <a:r>
              <a:rPr lang="en-US" dirty="0" err="1" smtClean="0">
                <a:solidFill>
                  <a:srgbClr val="0070C0"/>
                </a:solidFill>
                <a:latin typeface="Consolas" charset="0"/>
                <a:ea typeface="Consolas" charset="0"/>
                <a:cs typeface="Consolas" charset="0"/>
              </a:rPr>
              <a:t>cellForRowAtIndexPath</a:t>
            </a:r>
            <a:r>
              <a:rPr lang="en-US" dirty="0" smtClean="0">
                <a:solidFill>
                  <a:srgbClr val="0070C0"/>
                </a:solidFill>
                <a:latin typeface="Consolas" charset="0"/>
                <a:ea typeface="Consolas" charset="0"/>
                <a:cs typeface="Consolas" charset="0"/>
              </a:rPr>
              <a:t>()</a:t>
            </a:r>
            <a:r>
              <a:rPr lang="en-US" dirty="0" smtClean="0"/>
              <a:t> that sets the cell’s text:</a:t>
            </a:r>
          </a:p>
          <a:p>
            <a:endParaRPr lang="en-US" dirty="0"/>
          </a:p>
          <a:p>
            <a:endParaRPr lang="en-US" dirty="0" smtClean="0"/>
          </a:p>
          <a:p>
            <a:endParaRPr lang="en-US" sz="1300" dirty="0" smtClean="0"/>
          </a:p>
          <a:p>
            <a:endParaRPr lang="en-US" sz="400" dirty="0"/>
          </a:p>
          <a:p>
            <a:r>
              <a:rPr lang="en-US" dirty="0" err="1" smtClean="0">
                <a:solidFill>
                  <a:srgbClr val="0070C0"/>
                </a:solidFill>
                <a:latin typeface="Consolas" charset="0"/>
                <a:ea typeface="Consolas" charset="0"/>
                <a:cs typeface="Consolas" charset="0"/>
              </a:rPr>
              <a:t>indexPath</a:t>
            </a:r>
            <a:r>
              <a:rPr lang="en-US" dirty="0" smtClean="0"/>
              <a:t> contains a bunch of values that are related to the cell’s position in the Table View. It has a </a:t>
            </a:r>
            <a:r>
              <a:rPr lang="en-US" dirty="0" smtClean="0">
                <a:solidFill>
                  <a:srgbClr val="0070C0"/>
                </a:solidFill>
                <a:latin typeface="Consolas" charset="0"/>
                <a:ea typeface="Consolas" charset="0"/>
                <a:cs typeface="Consolas" charset="0"/>
              </a:rPr>
              <a:t>row</a:t>
            </a:r>
            <a:r>
              <a:rPr lang="en-US" dirty="0" smtClean="0"/>
              <a:t> property that stores the row number of the </a:t>
            </a:r>
            <a:r>
              <a:rPr lang="en-US" dirty="0" smtClean="0">
                <a:latin typeface="Consolas" charset="0"/>
                <a:ea typeface="Consolas" charset="0"/>
                <a:cs typeface="Consolas" charset="0"/>
              </a:rPr>
              <a:t>Table View</a:t>
            </a:r>
            <a:r>
              <a:rPr lang="en-US" dirty="0"/>
              <a:t>.</a:t>
            </a:r>
            <a:endParaRPr lang="en-US" dirty="0" smtClean="0"/>
          </a:p>
          <a:p>
            <a:endParaRPr lang="en-US" sz="1300" dirty="0"/>
          </a:p>
          <a:p>
            <a:r>
              <a:rPr lang="en-US" dirty="0"/>
              <a:t>T</a:t>
            </a:r>
            <a:r>
              <a:rPr lang="en-US" dirty="0" smtClean="0"/>
              <a:t>he 1</a:t>
            </a:r>
            <a:r>
              <a:rPr lang="en-US" baseline="30000" dirty="0" smtClean="0"/>
              <a:t>st</a:t>
            </a:r>
            <a:r>
              <a:rPr lang="en-US" dirty="0" smtClean="0"/>
              <a:t> cell in the Table View is in row number 0, and the 2</a:t>
            </a:r>
            <a:r>
              <a:rPr lang="en-US" baseline="30000" dirty="0" smtClean="0"/>
              <a:t>nd</a:t>
            </a:r>
            <a:r>
              <a:rPr lang="en-US" dirty="0" smtClean="0"/>
              <a:t> cell is in row number 1 of the </a:t>
            </a:r>
            <a:r>
              <a:rPr lang="en-US" dirty="0" smtClean="0">
                <a:latin typeface="Consolas" charset="0"/>
                <a:ea typeface="Consolas" charset="0"/>
                <a:cs typeface="Consolas" charset="0"/>
              </a:rPr>
              <a:t>Table View</a:t>
            </a:r>
            <a:r>
              <a:rPr lang="en-US" dirty="0" smtClean="0">
                <a:ea typeface="Consolas" charset="0"/>
                <a:cs typeface="Consolas" charset="0"/>
              </a:rPr>
              <a:t>.</a:t>
            </a:r>
          </a:p>
          <a:p>
            <a:endParaRPr lang="en-US" sz="1300" dirty="0"/>
          </a:p>
          <a:p>
            <a:r>
              <a:rPr lang="en-US" dirty="0" smtClean="0"/>
              <a:t>We use these row numbers to get the value of that particular element in the </a:t>
            </a:r>
            <a:r>
              <a:rPr lang="en-US" dirty="0" err="1" smtClean="0">
                <a:solidFill>
                  <a:srgbClr val="0070C0"/>
                </a:solidFill>
                <a:latin typeface="Consolas" charset="0"/>
                <a:ea typeface="Consolas" charset="0"/>
                <a:cs typeface="Consolas" charset="0"/>
              </a:rPr>
              <a:t>ViewController</a:t>
            </a:r>
            <a:r>
              <a:rPr lang="en-US" dirty="0" err="1" smtClean="0"/>
              <a:t>’s</a:t>
            </a:r>
            <a:r>
              <a:rPr lang="en-US" dirty="0" smtClean="0"/>
              <a:t> </a:t>
            </a:r>
            <a:r>
              <a:rPr lang="en-US" dirty="0" err="1">
                <a:solidFill>
                  <a:srgbClr val="0070C0"/>
                </a:solidFill>
                <a:latin typeface="Consolas" charset="0"/>
                <a:ea typeface="Consolas" charset="0"/>
                <a:cs typeface="Consolas" charset="0"/>
              </a:rPr>
              <a:t>trueFalseOptions</a:t>
            </a:r>
            <a:r>
              <a:rPr lang="en-US" dirty="0"/>
              <a:t> array</a:t>
            </a:r>
            <a:r>
              <a:rPr lang="en-US" dirty="0" smtClean="0"/>
              <a:t>.</a:t>
            </a:r>
          </a:p>
          <a:p>
            <a:endParaRPr lang="en-US" sz="1200" dirty="0"/>
          </a:p>
          <a:p>
            <a:r>
              <a:rPr lang="en-US" dirty="0" smtClean="0"/>
              <a:t>This value is then assigned to the </a:t>
            </a:r>
            <a:r>
              <a:rPr lang="en-US" dirty="0" err="1" smtClean="0">
                <a:solidFill>
                  <a:srgbClr val="0070C0"/>
                </a:solidFill>
                <a:latin typeface="Consolas" charset="0"/>
                <a:ea typeface="Consolas" charset="0"/>
                <a:cs typeface="Consolas" charset="0"/>
              </a:rPr>
              <a:t>textLabel</a:t>
            </a:r>
            <a:r>
              <a:rPr lang="en-US" dirty="0" err="1" smtClean="0"/>
              <a:t>’s</a:t>
            </a:r>
            <a:r>
              <a:rPr lang="en-US" dirty="0" smtClean="0"/>
              <a:t> </a:t>
            </a:r>
            <a:r>
              <a:rPr lang="en-US" dirty="0" smtClean="0">
                <a:solidFill>
                  <a:srgbClr val="0070C0"/>
                </a:solidFill>
                <a:latin typeface="Consolas" charset="0"/>
                <a:ea typeface="Consolas" charset="0"/>
                <a:cs typeface="Consolas" charset="0"/>
              </a:rPr>
              <a:t>text</a:t>
            </a:r>
            <a:r>
              <a:rPr lang="en-US" dirty="0" smtClean="0"/>
              <a:t> property of the </a:t>
            </a:r>
            <a:r>
              <a:rPr lang="en-US" dirty="0" smtClean="0">
                <a:solidFill>
                  <a:srgbClr val="0070C0"/>
                </a:solidFill>
                <a:latin typeface="Consolas" charset="0"/>
                <a:ea typeface="Consolas" charset="0"/>
                <a:cs typeface="Consolas" charset="0"/>
              </a:rPr>
              <a:t>cell</a:t>
            </a:r>
            <a:r>
              <a:rPr lang="en-US" dirty="0" smtClean="0"/>
              <a:t>.</a:t>
            </a:r>
          </a:p>
          <a:p>
            <a:endParaRPr lang="en-US" sz="1300" dirty="0"/>
          </a:p>
          <a:p>
            <a:r>
              <a:rPr lang="en-US" dirty="0" err="1" smtClean="0">
                <a:solidFill>
                  <a:srgbClr val="0070C0"/>
                </a:solidFill>
                <a:latin typeface="Consolas" charset="0"/>
                <a:ea typeface="Consolas" charset="0"/>
                <a:cs typeface="Consolas" charset="0"/>
              </a:rPr>
              <a:t>textLabel</a:t>
            </a:r>
            <a:r>
              <a:rPr lang="en-US" dirty="0" smtClean="0"/>
              <a:t> has a question mark (</a:t>
            </a:r>
            <a:r>
              <a:rPr lang="en-US" dirty="0" smtClean="0">
                <a:solidFill>
                  <a:srgbClr val="0070C0"/>
                </a:solidFill>
                <a:latin typeface="Consolas" charset="0"/>
                <a:ea typeface="Consolas" charset="0"/>
                <a:cs typeface="Consolas" charset="0"/>
              </a:rPr>
              <a:t>?</a:t>
            </a:r>
            <a:r>
              <a:rPr lang="en-US" dirty="0" smtClean="0"/>
              <a:t>) because we’re unwrapping its value which can be empty. </a:t>
            </a:r>
            <a:r>
              <a:rPr lang="en-US" i="1" dirty="0" smtClean="0"/>
              <a:t>Unwrapping</a:t>
            </a:r>
            <a:r>
              <a:rPr lang="en-US" dirty="0" smtClean="0"/>
              <a:t> a value means we’re taking a “look” at its contents.</a:t>
            </a:r>
            <a:endParaRPr lang="en-US" dirty="0"/>
          </a:p>
        </p:txBody>
      </p:sp>
      <p:sp>
        <p:nvSpPr>
          <p:cNvPr id="17" name="Rectangle 16"/>
          <p:cNvSpPr/>
          <p:nvPr/>
        </p:nvSpPr>
        <p:spPr>
          <a:xfrm>
            <a:off x="7596555" y="1407371"/>
            <a:ext cx="1927274" cy="3264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86370" y="1412119"/>
            <a:ext cx="3019330" cy="3264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49681" y="1407370"/>
            <a:ext cx="2918459" cy="3264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748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blinds(horizontal)">
                                      <p:cBhvr>
                                        <p:cTn id="15" dur="500"/>
                                        <p:tgtEl>
                                          <p:spTgt spid="3">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9" end="9"/>
                                            </p:txEl>
                                          </p:spTgt>
                                        </p:tgtEl>
                                        <p:attrNameLst>
                                          <p:attrName>style.visibility</p:attrName>
                                        </p:attrNameLst>
                                      </p:cBhvr>
                                      <p:to>
                                        <p:strVal val="visible"/>
                                      </p:to>
                                    </p:set>
                                    <p:animEffect transition="in" filter="blinds(horizontal)">
                                      <p:cBhvr>
                                        <p:cTn id="20" dur="500"/>
                                        <p:tgtEl>
                                          <p:spTgt spid="3">
                                            <p:txEl>
                                              <p:pRg st="9" end="9"/>
                                            </p:txEl>
                                          </p:spTgt>
                                        </p:tgtEl>
                                      </p:cBhvr>
                                    </p:animEffect>
                                  </p:childTnLst>
                                </p:cTn>
                              </p:par>
                              <p:par>
                                <p:cTn id="21" presetID="3" presetClass="entr" presetSubtype="10" fill="hold" grpId="0" nodeType="withEffect">
                                  <p:stCondLst>
                                    <p:cond delay="200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11" end="11"/>
                                            </p:txEl>
                                          </p:spTgt>
                                        </p:tgtEl>
                                        <p:attrNameLst>
                                          <p:attrName>style.visibility</p:attrName>
                                        </p:attrNameLst>
                                      </p:cBhvr>
                                      <p:to>
                                        <p:strVal val="visible"/>
                                      </p:to>
                                    </p:set>
                                    <p:animEffect transition="in" filter="blinds(horizontal)">
                                      <p:cBhvr>
                                        <p:cTn id="28" dur="500"/>
                                        <p:tgtEl>
                                          <p:spTgt spid="3">
                                            <p:txEl>
                                              <p:pRg st="11" end="11"/>
                                            </p:txEl>
                                          </p:spTgt>
                                        </p:tgtEl>
                                      </p:cBhvr>
                                    </p:animEffect>
                                  </p:childTnLst>
                                </p:cTn>
                              </p:par>
                              <p:par>
                                <p:cTn id="29" presetID="3" presetClass="entr" presetSubtype="10" fill="hold" grpId="0" nodeType="withEffect">
                                  <p:stCondLst>
                                    <p:cond delay="200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13" end="13"/>
                                            </p:txEl>
                                          </p:spTgt>
                                        </p:tgtEl>
                                        <p:attrNameLst>
                                          <p:attrName>style.visibility</p:attrName>
                                        </p:attrNameLst>
                                      </p:cBhvr>
                                      <p:to>
                                        <p:strVal val="visible"/>
                                      </p:to>
                                    </p:set>
                                    <p:animEffect transition="in" filter="blinds(horizontal)">
                                      <p:cBhvr>
                                        <p:cTn id="3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 grpId="0" animBg="1"/>
      <p:bldP spid="1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0048"/>
            <a:ext cx="5892800" cy="6085624"/>
          </a:xfrm>
        </p:spPr>
        <p:txBody>
          <a:bodyPr>
            <a:normAutofit lnSpcReduction="10000"/>
          </a:bodyPr>
          <a:lstStyle/>
          <a:p>
            <a:r>
              <a:rPr lang="en-US" dirty="0" smtClean="0"/>
              <a:t>If you’re curious, go ahead and test the app in the simulator.</a:t>
            </a:r>
          </a:p>
          <a:p>
            <a:endParaRPr lang="en-US" dirty="0"/>
          </a:p>
          <a:p>
            <a:r>
              <a:rPr lang="en-US" dirty="0" smtClean="0"/>
              <a:t>You’ll see that the </a:t>
            </a:r>
            <a:r>
              <a:rPr lang="en-US" dirty="0" smtClean="0">
                <a:latin typeface="Consolas" charset="0"/>
                <a:ea typeface="Consolas" charset="0"/>
                <a:cs typeface="Consolas" charset="0"/>
              </a:rPr>
              <a:t>Table View</a:t>
            </a:r>
            <a:r>
              <a:rPr lang="en-US" dirty="0" smtClean="0"/>
              <a:t> is still empty. What’s missing is that we need to set the Table View’s </a:t>
            </a:r>
            <a:r>
              <a:rPr lang="en-US" dirty="0" err="1" smtClean="0">
                <a:solidFill>
                  <a:srgbClr val="0070C0"/>
                </a:solidFill>
                <a:latin typeface="Consolas" charset="0"/>
                <a:ea typeface="Consolas" charset="0"/>
                <a:cs typeface="Consolas" charset="0"/>
              </a:rPr>
              <a:t>dataSource</a:t>
            </a:r>
            <a:r>
              <a:rPr lang="en-US" dirty="0" smtClean="0"/>
              <a:t> property to be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dirty="0"/>
          </a:p>
          <a:p>
            <a:r>
              <a:rPr lang="en-US" dirty="0"/>
              <a:t>Run the app in the simulator again. </a:t>
            </a:r>
            <a:r>
              <a:rPr lang="en-US" dirty="0" smtClean="0"/>
              <a:t>Now you can </a:t>
            </a:r>
            <a:r>
              <a:rPr lang="en-US" dirty="0"/>
              <a:t>see the ”True” and “False” cells in the </a:t>
            </a:r>
            <a:r>
              <a:rPr lang="en-US" dirty="0">
                <a:latin typeface="Consolas" charset="0"/>
                <a:ea typeface="Consolas" charset="0"/>
                <a:cs typeface="Consolas" charset="0"/>
              </a:rPr>
              <a:t>Table View</a:t>
            </a:r>
            <a:r>
              <a:rPr lang="en-US" dirty="0" smtClean="0"/>
              <a:t>.</a:t>
            </a:r>
          </a:p>
          <a:p>
            <a:endParaRPr lang="en-US" dirty="0"/>
          </a:p>
          <a:p>
            <a:r>
              <a:rPr lang="en-US" dirty="0" smtClean="0"/>
              <a:t>Tapping on a </a:t>
            </a:r>
            <a:r>
              <a:rPr lang="en-US" dirty="0" smtClean="0">
                <a:latin typeface="Consolas" charset="0"/>
                <a:ea typeface="Consolas" charset="0"/>
                <a:cs typeface="Consolas" charset="0"/>
              </a:rPr>
              <a:t>Table View</a:t>
            </a:r>
            <a:r>
              <a:rPr lang="en-US" dirty="0" smtClean="0"/>
              <a:t> cell doesn’t do anything. So let’s fix that.</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915285" y="1851082"/>
            <a:ext cx="4757692" cy="1428876"/>
          </a:xfrm>
          <a:prstGeom prst="rect">
            <a:avLst/>
          </a:prstGeom>
          <a:ln w="12700">
            <a:solidFill>
              <a:schemeClr val="tx1"/>
            </a:solidFill>
          </a:ln>
        </p:spPr>
      </p:pic>
      <p:pic>
        <p:nvPicPr>
          <p:cNvPr id="6" name="Content Placeholder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t="-1" b="58894"/>
          <a:stretch/>
        </p:blipFill>
        <p:spPr>
          <a:xfrm>
            <a:off x="7293948" y="3580739"/>
            <a:ext cx="4000365" cy="2924933"/>
          </a:xfrm>
          <a:prstGeom prst="rect">
            <a:avLst/>
          </a:prstGeom>
          <a:ln w="12700">
            <a:solidFill>
              <a:schemeClr val="tx1"/>
            </a:solidFill>
          </a:ln>
        </p:spPr>
      </p:pic>
      <p:sp>
        <p:nvSpPr>
          <p:cNvPr id="7" name="Rectangle 6"/>
          <p:cNvSpPr/>
          <p:nvPr/>
        </p:nvSpPr>
        <p:spPr>
          <a:xfrm>
            <a:off x="7517501" y="2883032"/>
            <a:ext cx="4155476" cy="3398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linds(horizontal)">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16"/>
            <a:ext cx="10515600" cy="1325563"/>
          </a:xfrm>
        </p:spPr>
        <p:txBody>
          <a:bodyPr/>
          <a:lstStyle/>
          <a:p>
            <a:r>
              <a:rPr lang="en-US" b="1" dirty="0" smtClean="0"/>
              <a:t>Detecting </a:t>
            </a:r>
            <a:r>
              <a:rPr lang="en-US" b="1" dirty="0" smtClean="0">
                <a:latin typeface="Consolas" charset="0"/>
                <a:ea typeface="Consolas" charset="0"/>
                <a:cs typeface="Consolas" charset="0"/>
              </a:rPr>
              <a:t>Table View</a:t>
            </a:r>
            <a:r>
              <a:rPr lang="en-US" b="1" dirty="0" smtClean="0"/>
              <a:t> Cell Taps</a:t>
            </a:r>
            <a:endParaRPr lang="en-US" b="1" dirty="0"/>
          </a:p>
        </p:txBody>
      </p:sp>
      <p:sp>
        <p:nvSpPr>
          <p:cNvPr id="3" name="Content Placeholder 2"/>
          <p:cNvSpPr>
            <a:spLocks noGrp="1"/>
          </p:cNvSpPr>
          <p:nvPr>
            <p:ph idx="1"/>
          </p:nvPr>
        </p:nvSpPr>
        <p:spPr>
          <a:xfrm>
            <a:off x="838200" y="1214438"/>
            <a:ext cx="10515600" cy="5153696"/>
          </a:xfrm>
        </p:spPr>
        <p:txBody>
          <a:bodyPr>
            <a:normAutofit fontScale="92500" lnSpcReduction="10000"/>
          </a:bodyPr>
          <a:lstStyle/>
          <a:p>
            <a:r>
              <a:rPr lang="en-US" dirty="0" smtClean="0"/>
              <a:t>The </a:t>
            </a:r>
            <a:r>
              <a:rPr lang="en-US" dirty="0" err="1" smtClean="0">
                <a:solidFill>
                  <a:srgbClr val="0070C0"/>
                </a:solidFill>
                <a:latin typeface="Consolas" charset="0"/>
                <a:ea typeface="Consolas" charset="0"/>
                <a:cs typeface="Consolas" charset="0"/>
              </a:rPr>
              <a:t>didSelectRowAtIndexPath</a:t>
            </a:r>
            <a:r>
              <a:rPr lang="en-US" dirty="0" smtClean="0">
                <a:solidFill>
                  <a:srgbClr val="0070C0"/>
                </a:solidFill>
                <a:latin typeface="Consolas" charset="0"/>
                <a:ea typeface="Consolas" charset="0"/>
                <a:cs typeface="Consolas" charset="0"/>
              </a:rPr>
              <a:t>()</a:t>
            </a:r>
            <a:r>
              <a:rPr lang="en-US" dirty="0" smtClean="0"/>
              <a:t> method is used to detect which </a:t>
            </a:r>
            <a:r>
              <a:rPr lang="en-US" dirty="0" smtClean="0">
                <a:latin typeface="Consolas" charset="0"/>
                <a:ea typeface="Consolas" charset="0"/>
                <a:cs typeface="Consolas" charset="0"/>
              </a:rPr>
              <a:t>Table View</a:t>
            </a:r>
            <a:r>
              <a:rPr lang="en-US" dirty="0" smtClean="0"/>
              <a:t> cell was tapped. Let’s implement this method below </a:t>
            </a:r>
            <a:r>
              <a:rPr lang="en-US" dirty="0" err="1" smtClean="0">
                <a:solidFill>
                  <a:srgbClr val="0070C0"/>
                </a:solidFill>
                <a:latin typeface="Consolas" charset="0"/>
                <a:ea typeface="Consolas" charset="0"/>
                <a:cs typeface="Consolas" charset="0"/>
              </a:rPr>
              <a:t>cellForRowAtIndexPath</a:t>
            </a:r>
            <a:r>
              <a:rPr lang="en-US" dirty="0" smtClean="0">
                <a:solidFill>
                  <a:srgbClr val="0070C0"/>
                </a:solidFill>
                <a:latin typeface="Consolas" charset="0"/>
                <a:ea typeface="Consolas" charset="0"/>
                <a:cs typeface="Consolas" charset="0"/>
              </a:rPr>
              <a:t>()</a:t>
            </a:r>
            <a:r>
              <a:rPr lang="en-US" dirty="0" smtClean="0"/>
              <a:t>:</a:t>
            </a:r>
          </a:p>
          <a:p>
            <a:endParaRPr lang="en-US" dirty="0"/>
          </a:p>
          <a:p>
            <a:endParaRPr lang="en-US" dirty="0" smtClean="0"/>
          </a:p>
          <a:p>
            <a:endParaRPr lang="en-US" dirty="0" smtClean="0"/>
          </a:p>
          <a:p>
            <a:endParaRPr lang="en-US" dirty="0" smtClean="0"/>
          </a:p>
          <a:p>
            <a:endParaRPr lang="en-US" sz="1300" dirty="0"/>
          </a:p>
          <a:p>
            <a:r>
              <a:rPr lang="en-US" dirty="0" smtClean="0"/>
              <a:t>This method lets us know the </a:t>
            </a:r>
            <a:r>
              <a:rPr lang="en-US" dirty="0" err="1" smtClean="0">
                <a:solidFill>
                  <a:srgbClr val="0070C0"/>
                </a:solidFill>
                <a:latin typeface="Consolas" charset="0"/>
                <a:ea typeface="Consolas" charset="0"/>
                <a:cs typeface="Consolas" charset="0"/>
              </a:rPr>
              <a:t>indexPath</a:t>
            </a:r>
            <a:r>
              <a:rPr lang="en-US" dirty="0" smtClean="0"/>
              <a:t> value. We can then access the </a:t>
            </a:r>
            <a:r>
              <a:rPr lang="en-US" dirty="0" err="1" smtClean="0">
                <a:solidFill>
                  <a:srgbClr val="0070C0"/>
                </a:solidFill>
                <a:latin typeface="Consolas" charset="0"/>
                <a:ea typeface="Consolas" charset="0"/>
                <a:cs typeface="Consolas" charset="0"/>
              </a:rPr>
              <a:t>indexPath</a:t>
            </a:r>
            <a:r>
              <a:rPr lang="en-US" dirty="0" err="1" smtClean="0"/>
              <a:t>’s</a:t>
            </a:r>
            <a:r>
              <a:rPr lang="en-US" dirty="0" smtClean="0"/>
              <a:t> </a:t>
            </a:r>
            <a:r>
              <a:rPr lang="en-US" dirty="0" smtClean="0">
                <a:solidFill>
                  <a:srgbClr val="0070C0"/>
                </a:solidFill>
                <a:latin typeface="Consolas" charset="0"/>
                <a:ea typeface="Consolas" charset="0"/>
                <a:cs typeface="Consolas" charset="0"/>
              </a:rPr>
              <a:t>row</a:t>
            </a:r>
            <a:r>
              <a:rPr lang="en-US" dirty="0" smtClean="0"/>
              <a:t> property to find out which cell row was tapped.</a:t>
            </a:r>
          </a:p>
          <a:p>
            <a:endParaRPr lang="en-US" dirty="0"/>
          </a:p>
          <a:p>
            <a:r>
              <a:rPr lang="en-US" dirty="0" smtClean="0"/>
              <a:t>We can use the </a:t>
            </a:r>
            <a:r>
              <a:rPr lang="en-US" dirty="0" err="1" smtClean="0">
                <a:solidFill>
                  <a:srgbClr val="0070C0"/>
                </a:solidFill>
                <a:latin typeface="Consolas" charset="0"/>
                <a:ea typeface="Consolas" charset="0"/>
                <a:cs typeface="Consolas" charset="0"/>
              </a:rPr>
              <a:t>indexPath.row</a:t>
            </a:r>
            <a:r>
              <a:rPr lang="en-US" dirty="0" smtClean="0"/>
              <a:t> value to print out the array element that contains the text of the cell.</a:t>
            </a: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36032" t="70156" r="22596" b="21994"/>
          <a:stretch/>
        </p:blipFill>
        <p:spPr>
          <a:xfrm>
            <a:off x="1186773" y="2350381"/>
            <a:ext cx="10801203" cy="1280714"/>
          </a:xfrm>
          <a:prstGeom prst="rect">
            <a:avLst/>
          </a:prstGeom>
          <a:ln w="12700">
            <a:solidFill>
              <a:schemeClr val="tx1"/>
            </a:solidFill>
          </a:ln>
        </p:spPr>
      </p:pic>
    </p:spTree>
    <p:extLst>
      <p:ext uri="{BB962C8B-B14F-4D97-AF65-F5344CB8AC3E}">
        <p14:creationId xmlns:p14="http://schemas.microsoft.com/office/powerpoint/2010/main" val="29214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blinds(horizontal)">
                                      <p:cBhvr>
                                        <p:cTn id="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89113"/>
            <a:ext cx="6505575" cy="5487850"/>
          </a:xfrm>
        </p:spPr>
        <p:txBody>
          <a:bodyPr/>
          <a:lstStyle/>
          <a:p>
            <a:r>
              <a:rPr lang="en-US" dirty="0" smtClean="0"/>
              <a:t>Test out the app in the simulator.</a:t>
            </a:r>
          </a:p>
          <a:p>
            <a:endParaRPr lang="en-US" dirty="0"/>
          </a:p>
          <a:p>
            <a:r>
              <a:rPr lang="en-US" dirty="0" smtClean="0"/>
              <a:t>When you tap on a </a:t>
            </a:r>
            <a:r>
              <a:rPr lang="en-US" dirty="0" smtClean="0">
                <a:latin typeface="Consolas" charset="0"/>
                <a:ea typeface="Consolas" charset="0"/>
                <a:cs typeface="Consolas" charset="0"/>
              </a:rPr>
              <a:t>Table View</a:t>
            </a:r>
            <a:r>
              <a:rPr lang="en-US" dirty="0" smtClean="0"/>
              <a:t> cell, take a look at the console output in </a:t>
            </a:r>
            <a:r>
              <a:rPr lang="en-US" dirty="0" err="1" smtClean="0"/>
              <a:t>Xcode</a:t>
            </a:r>
            <a:r>
              <a:rPr lang="en-US" dirty="0" smtClean="0"/>
              <a:t> (at the bottom).</a:t>
            </a:r>
          </a:p>
          <a:p>
            <a:endParaRPr lang="en-US" dirty="0"/>
          </a:p>
          <a:p>
            <a:r>
              <a:rPr lang="en-US" dirty="0" smtClean="0"/>
              <a:t>You’ll see the text of the cell that you’ve tapped.</a:t>
            </a:r>
          </a:p>
          <a:p>
            <a:endParaRPr lang="en-US" dirty="0"/>
          </a:p>
          <a:p>
            <a:r>
              <a:rPr lang="en-US" dirty="0" smtClean="0"/>
              <a:t>A </a:t>
            </a:r>
            <a:r>
              <a:rPr lang="en-US" i="1" dirty="0" smtClean="0"/>
              <a:t>console</a:t>
            </a:r>
            <a:r>
              <a:rPr lang="en-US" dirty="0" smtClean="0"/>
              <a:t> imitates what a computer monitor screen does. It displays whatever the </a:t>
            </a:r>
            <a:r>
              <a:rPr lang="en-US" dirty="0" smtClean="0">
                <a:solidFill>
                  <a:srgbClr val="0070C0"/>
                </a:solidFill>
                <a:latin typeface="Consolas" charset="0"/>
                <a:ea typeface="Consolas" charset="0"/>
                <a:cs typeface="Consolas" charset="0"/>
              </a:rPr>
              <a:t>print()</a:t>
            </a:r>
            <a:r>
              <a:rPr lang="en-US" dirty="0" smtClean="0"/>
              <a:t> method shows.</a:t>
            </a:r>
          </a:p>
          <a:p>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496" t="86939" r="50200" b="645"/>
          <a:stretch/>
        </p:blipFill>
        <p:spPr>
          <a:xfrm>
            <a:off x="7746111" y="2944678"/>
            <a:ext cx="3700184" cy="3085061"/>
          </a:xfrm>
          <a:prstGeom prst="rect">
            <a:avLst/>
          </a:prstGeom>
          <a:ln w="12700">
            <a:solidFill>
              <a:schemeClr val="tx1"/>
            </a:solidFill>
          </a:ln>
        </p:spPr>
      </p:pic>
    </p:spTree>
    <p:extLst>
      <p:ext uri="{BB962C8B-B14F-4D97-AF65-F5344CB8AC3E}">
        <p14:creationId xmlns:p14="http://schemas.microsoft.com/office/powerpoint/2010/main" val="57850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linds(horizontal)">
                                      <p:cBhvr>
                                        <p:cTn id="1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61872"/>
            <a:ext cx="10515600" cy="5445443"/>
          </a:xfrm>
        </p:spPr>
        <p:txBody>
          <a:bodyPr>
            <a:normAutofit lnSpcReduction="10000"/>
          </a:bodyPr>
          <a:lstStyle/>
          <a:p>
            <a:r>
              <a:rPr lang="en-US" dirty="0" smtClean="0"/>
              <a:t>Printing things to the console is one way of seeing if our code is working properly.</a:t>
            </a:r>
          </a:p>
          <a:p>
            <a:endParaRPr lang="en-US" dirty="0" smtClean="0"/>
          </a:p>
          <a:p>
            <a:r>
              <a:rPr lang="en-US" dirty="0" smtClean="0"/>
              <a:t>We can also see if our code is working properly by showing an alert box with some text in it.</a:t>
            </a:r>
          </a:p>
          <a:p>
            <a:endParaRPr lang="en-US" dirty="0"/>
          </a:p>
          <a:p>
            <a:r>
              <a:rPr lang="en-US" dirty="0" smtClean="0"/>
              <a:t>By having relevant information displayed in the console and in the alert box, we can test to see if the cell taps are being detected correctly, i.e. whether the cell’s text is being shown correctly.</a:t>
            </a:r>
          </a:p>
          <a:p>
            <a:endParaRPr lang="en-US" dirty="0"/>
          </a:p>
          <a:p>
            <a:r>
              <a:rPr lang="en-US" dirty="0" smtClean="0"/>
              <a:t>Let’s create an alert box that shows the same information as the console output. The alert box will have an OK button.</a:t>
            </a:r>
            <a:endParaRPr lang="en-US" dirty="0"/>
          </a:p>
        </p:txBody>
      </p:sp>
      <p:sp>
        <p:nvSpPr>
          <p:cNvPr id="4" name="Title 1"/>
          <p:cNvSpPr>
            <a:spLocks noGrp="1"/>
          </p:cNvSpPr>
          <p:nvPr>
            <p:ph type="title"/>
          </p:nvPr>
        </p:nvSpPr>
        <p:spPr>
          <a:xfrm>
            <a:off x="838200" y="-635"/>
            <a:ext cx="10515600" cy="1325563"/>
          </a:xfrm>
        </p:spPr>
        <p:txBody>
          <a:bodyPr/>
          <a:lstStyle/>
          <a:p>
            <a:r>
              <a:rPr lang="en-US" b="1" dirty="0" smtClean="0"/>
              <a:t>Debugging</a:t>
            </a:r>
            <a:endParaRPr lang="en-US" b="1" dirty="0"/>
          </a:p>
        </p:txBody>
      </p:sp>
    </p:spTree>
    <p:extLst>
      <p:ext uri="{BB962C8B-B14F-4D97-AF65-F5344CB8AC3E}">
        <p14:creationId xmlns:p14="http://schemas.microsoft.com/office/powerpoint/2010/main" val="23458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Exercise: </a:t>
            </a:r>
            <a:r>
              <a:rPr lang="en-US" b="1" dirty="0" smtClean="0">
                <a:latin typeface="Consolas" charset="0"/>
                <a:ea typeface="Consolas" charset="0"/>
                <a:cs typeface="Consolas" charset="0"/>
              </a:rPr>
              <a:t>let</a:t>
            </a:r>
            <a:r>
              <a:rPr lang="en-US" b="1" dirty="0" smtClean="0"/>
              <a:t> and </a:t>
            </a:r>
            <a:r>
              <a:rPr lang="en-US" b="1" dirty="0" err="1" smtClean="0">
                <a:latin typeface="Consolas" charset="0"/>
                <a:ea typeface="Consolas" charset="0"/>
                <a:cs typeface="Consolas" charset="0"/>
              </a:rPr>
              <a:t>var</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8111837" cy="5300662"/>
          </a:xfrm>
        </p:spPr>
        <p:txBody>
          <a:bodyPr>
            <a:normAutofit/>
          </a:bodyPr>
          <a:lstStyle/>
          <a:p>
            <a:r>
              <a:rPr lang="en-US" dirty="0" smtClean="0"/>
              <a:t>Let’s try some Swift coding!</a:t>
            </a:r>
          </a:p>
          <a:p>
            <a:r>
              <a:rPr lang="en-US" dirty="0" smtClean="0"/>
              <a:t>Launch </a:t>
            </a:r>
            <a:r>
              <a:rPr lang="en-US" dirty="0" err="1" smtClean="0"/>
              <a:t>Xcode</a:t>
            </a:r>
            <a:r>
              <a:rPr lang="en-US" dirty="0" smtClean="0"/>
              <a:t>, and create a blank playground.</a:t>
            </a:r>
          </a:p>
          <a:p>
            <a:r>
              <a:rPr lang="en-US" dirty="0" smtClean="0"/>
              <a:t>Run the following code:</a:t>
            </a:r>
          </a:p>
          <a:p>
            <a:endParaRPr lang="en-US" dirty="0" smtClean="0"/>
          </a:p>
          <a:p>
            <a:endParaRPr lang="en-US" dirty="0"/>
          </a:p>
          <a:p>
            <a:endParaRPr lang="en-US" dirty="0" smtClean="0"/>
          </a:p>
          <a:p>
            <a:endParaRPr lang="en-US" dirty="0"/>
          </a:p>
          <a:p>
            <a:r>
              <a:rPr lang="en-US" dirty="0" smtClean="0"/>
              <a:t>You should get this output:</a:t>
            </a:r>
          </a:p>
          <a:p>
            <a:pPr lvl="1"/>
            <a:endParaRPr lang="en-US" dirty="0" smtClean="0"/>
          </a:p>
        </p:txBody>
      </p:sp>
      <p:pic>
        <p:nvPicPr>
          <p:cNvPr id="12" name="Picture 1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47244" y="3125007"/>
            <a:ext cx="3220278" cy="1033669"/>
          </a:xfrm>
          <a:prstGeom prst="rect">
            <a:avLst/>
          </a:prstGeom>
          <a:ln w="12700">
            <a:solidFill>
              <a:schemeClr val="tx1"/>
            </a:solidFill>
          </a:ln>
        </p:spPr>
      </p:pic>
      <p:pic>
        <p:nvPicPr>
          <p:cNvPr id="13" name="Picture 1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47244" y="5610969"/>
            <a:ext cx="538141" cy="462115"/>
          </a:xfrm>
          <a:prstGeom prst="rect">
            <a:avLst/>
          </a:prstGeom>
          <a:ln w="12700">
            <a:solidFill>
              <a:schemeClr val="tx1"/>
            </a:solidFill>
          </a:ln>
        </p:spPr>
      </p:pic>
    </p:spTree>
    <p:extLst>
      <p:ext uri="{BB962C8B-B14F-4D97-AF65-F5344CB8AC3E}">
        <p14:creationId xmlns:p14="http://schemas.microsoft.com/office/powerpoint/2010/main" val="119487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linds(horizontal)">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linds(horizontal)">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7048"/>
            <a:ext cx="10515600" cy="6598448"/>
          </a:xfrm>
        </p:spPr>
        <p:txBody>
          <a:bodyPr>
            <a:normAutofit fontScale="85000" lnSpcReduction="20000"/>
          </a:bodyPr>
          <a:lstStyle/>
          <a:p>
            <a:r>
              <a:rPr lang="en-US" dirty="0" smtClean="0"/>
              <a:t>Let’s both print to the console and show an alert box whenever a cell is tapped:</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sz="900" dirty="0" smtClean="0"/>
          </a:p>
          <a:p>
            <a:r>
              <a:rPr lang="en-US" dirty="0" smtClean="0">
                <a:ea typeface="Consolas" charset="0"/>
                <a:cs typeface="Consolas" charset="0"/>
              </a:rPr>
              <a:t>The </a:t>
            </a:r>
            <a:r>
              <a:rPr lang="en-US" dirty="0" err="1" smtClean="0">
                <a:solidFill>
                  <a:srgbClr val="0070C0"/>
                </a:solidFill>
                <a:latin typeface="Consolas" charset="0"/>
                <a:ea typeface="Consolas" charset="0"/>
                <a:cs typeface="Consolas" charset="0"/>
              </a:rPr>
              <a:t>UIAlertController</a:t>
            </a:r>
            <a:r>
              <a:rPr lang="en-US" dirty="0" smtClean="0">
                <a:solidFill>
                  <a:srgbClr val="0070C0"/>
                </a:solidFill>
                <a:latin typeface="Consolas" charset="0"/>
                <a:ea typeface="Consolas" charset="0"/>
                <a:cs typeface="Consolas" charset="0"/>
              </a:rPr>
              <a:t>()</a:t>
            </a:r>
            <a:r>
              <a:rPr lang="en-US" dirty="0" smtClean="0"/>
              <a:t> method creates an alert box object that has a </a:t>
            </a:r>
            <a:r>
              <a:rPr lang="en-US" dirty="0" smtClean="0">
                <a:solidFill>
                  <a:srgbClr val="0070C0"/>
                </a:solidFill>
                <a:latin typeface="Consolas" charset="0"/>
                <a:ea typeface="Consolas" charset="0"/>
                <a:cs typeface="Consolas" charset="0"/>
              </a:rPr>
              <a:t>title</a:t>
            </a:r>
            <a:r>
              <a:rPr lang="en-US" dirty="0" smtClean="0"/>
              <a:t>, </a:t>
            </a:r>
            <a:r>
              <a:rPr lang="en-US" dirty="0" smtClean="0">
                <a:solidFill>
                  <a:srgbClr val="0070C0"/>
                </a:solidFill>
                <a:latin typeface="Consolas" charset="0"/>
                <a:ea typeface="Consolas" charset="0"/>
                <a:cs typeface="Consolas" charset="0"/>
              </a:rPr>
              <a:t>message</a:t>
            </a:r>
            <a:r>
              <a:rPr lang="en-US" dirty="0" smtClean="0"/>
              <a:t>, and </a:t>
            </a:r>
            <a:r>
              <a:rPr lang="en-US" dirty="0" err="1" smtClean="0">
                <a:solidFill>
                  <a:srgbClr val="0070C0"/>
                </a:solidFill>
                <a:latin typeface="Consolas" charset="0"/>
                <a:ea typeface="Consolas" charset="0"/>
                <a:cs typeface="Consolas" charset="0"/>
              </a:rPr>
              <a:t>preferredStyle</a:t>
            </a:r>
            <a:r>
              <a:rPr lang="en-US" dirty="0" smtClean="0"/>
              <a:t>.</a:t>
            </a:r>
          </a:p>
          <a:p>
            <a:endParaRPr lang="en-US" sz="1400" dirty="0"/>
          </a:p>
          <a:p>
            <a:r>
              <a:rPr lang="en-US" dirty="0" smtClean="0"/>
              <a:t>After that we create and add an action to the alert box. The action is created by </a:t>
            </a:r>
            <a:r>
              <a:rPr lang="en-US" dirty="0" err="1" smtClean="0">
                <a:solidFill>
                  <a:srgbClr val="0070C0"/>
                </a:solidFill>
                <a:latin typeface="Consolas" charset="0"/>
                <a:ea typeface="Consolas" charset="0"/>
                <a:cs typeface="Consolas" charset="0"/>
              </a:rPr>
              <a:t>UIAlertAction</a:t>
            </a:r>
            <a:r>
              <a:rPr lang="en-US" dirty="0" smtClean="0">
                <a:solidFill>
                  <a:srgbClr val="0070C0"/>
                </a:solidFill>
                <a:latin typeface="Consolas" charset="0"/>
                <a:ea typeface="Consolas" charset="0"/>
                <a:cs typeface="Consolas" charset="0"/>
              </a:rPr>
              <a:t>()</a:t>
            </a:r>
            <a:r>
              <a:rPr lang="en-US" dirty="0" smtClean="0"/>
              <a:t>, which has a </a:t>
            </a:r>
            <a:r>
              <a:rPr lang="en-US" dirty="0" smtClean="0">
                <a:solidFill>
                  <a:srgbClr val="0070C0"/>
                </a:solidFill>
                <a:latin typeface="Consolas" charset="0"/>
                <a:ea typeface="Consolas" charset="0"/>
                <a:cs typeface="Consolas" charset="0"/>
              </a:rPr>
              <a:t>title</a:t>
            </a:r>
            <a:r>
              <a:rPr lang="en-US" dirty="0" smtClean="0"/>
              <a:t>, </a:t>
            </a:r>
            <a:r>
              <a:rPr lang="en-US" dirty="0" smtClean="0">
                <a:solidFill>
                  <a:srgbClr val="0070C0"/>
                </a:solidFill>
                <a:latin typeface="Consolas" charset="0"/>
                <a:ea typeface="Consolas" charset="0"/>
                <a:cs typeface="Consolas" charset="0"/>
              </a:rPr>
              <a:t>style</a:t>
            </a:r>
            <a:r>
              <a:rPr lang="en-US" dirty="0" smtClean="0"/>
              <a:t>, and </a:t>
            </a:r>
            <a:r>
              <a:rPr lang="en-US" dirty="0" smtClean="0">
                <a:solidFill>
                  <a:srgbClr val="0070C0"/>
                </a:solidFill>
                <a:latin typeface="Consolas" charset="0"/>
                <a:ea typeface="Consolas" charset="0"/>
                <a:cs typeface="Consolas" charset="0"/>
              </a:rPr>
              <a:t>handler</a:t>
            </a:r>
            <a:r>
              <a:rPr lang="en-US" dirty="0" smtClean="0"/>
              <a:t>. The action appears as a button at the bottom of the alert box. More on </a:t>
            </a:r>
            <a:r>
              <a:rPr lang="en-US" dirty="0" smtClean="0">
                <a:solidFill>
                  <a:srgbClr val="0070C0"/>
                </a:solidFill>
                <a:latin typeface="Consolas" charset="0"/>
                <a:ea typeface="Consolas" charset="0"/>
                <a:cs typeface="Consolas" charset="0"/>
              </a:rPr>
              <a:t>handler</a:t>
            </a:r>
            <a:r>
              <a:rPr lang="en-US" dirty="0" smtClean="0"/>
              <a:t> in a moment.</a:t>
            </a:r>
          </a:p>
          <a:p>
            <a:endParaRPr lang="en-US" sz="1400" dirty="0"/>
          </a:p>
          <a:p>
            <a:r>
              <a:rPr lang="en-US" dirty="0" smtClean="0"/>
              <a:t>Finally, we need to show this alert box to the user. The </a:t>
            </a:r>
            <a:r>
              <a:rPr lang="en-US" dirty="0" smtClean="0">
                <a:solidFill>
                  <a:srgbClr val="0070C0"/>
                </a:solidFill>
                <a:latin typeface="Consolas" charset="0"/>
                <a:ea typeface="Consolas" charset="0"/>
                <a:cs typeface="Consolas" charset="0"/>
              </a:rPr>
              <a:t>present()</a:t>
            </a:r>
            <a:r>
              <a:rPr lang="en-US" dirty="0" smtClean="0"/>
              <a:t> method does this. Setting the animated parameter to true will show an animation of the alert box appearing</a:t>
            </a:r>
            <a:r>
              <a:rPr lang="en-US" dirty="0" smtClean="0">
                <a:solidFill>
                  <a:srgbClr val="FF0000"/>
                </a:solidFill>
              </a:rPr>
              <a:t>.</a:t>
            </a:r>
            <a:endParaRPr lang="en-US" dirty="0"/>
          </a:p>
          <a:p>
            <a:endParaRPr lang="en-US" dirty="0" smtClean="0"/>
          </a:p>
          <a:p>
            <a:endParaRPr lang="en-US" dirty="0" smtClean="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36048" t="62570" r="20186" b="22116"/>
          <a:stretch/>
        </p:blipFill>
        <p:spPr>
          <a:xfrm>
            <a:off x="1185716" y="688474"/>
            <a:ext cx="10241700" cy="2239617"/>
          </a:xfrm>
          <a:prstGeom prst="rect">
            <a:avLst/>
          </a:prstGeom>
          <a:ln w="12700">
            <a:solidFill>
              <a:schemeClr val="tx1"/>
            </a:solidFill>
          </a:ln>
        </p:spPr>
      </p:pic>
      <p:sp>
        <p:nvSpPr>
          <p:cNvPr id="5" name="Rectangle 4"/>
          <p:cNvSpPr/>
          <p:nvPr/>
        </p:nvSpPr>
        <p:spPr>
          <a:xfrm>
            <a:off x="3117779" y="688474"/>
            <a:ext cx="2156586" cy="31804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408788" y="1808282"/>
            <a:ext cx="1156047" cy="27165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31860" y="1808282"/>
            <a:ext cx="1642505" cy="27165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96527" y="2365537"/>
            <a:ext cx="910698" cy="30551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blinds(horizontal)">
                                      <p:cBhvr>
                                        <p:cTn id="7" dur="500"/>
                                        <p:tgtEl>
                                          <p:spTgt spid="3">
                                            <p:txEl>
                                              <p:pRg st="9" end="9"/>
                                            </p:txEl>
                                          </p:spTgt>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animEffect transition="in" filter="blinds(horizontal)">
                                      <p:cBhvr>
                                        <p:cTn id="15" dur="500"/>
                                        <p:tgtEl>
                                          <p:spTgt spid="3">
                                            <p:txEl>
                                              <p:pRg st="11" end="11"/>
                                            </p:txEl>
                                          </p:spTgt>
                                        </p:tgtEl>
                                      </p:cBhvr>
                                    </p:animEffect>
                                  </p:childTnLst>
                                </p:cTn>
                              </p:par>
                              <p:par>
                                <p:cTn id="16" presetID="3" presetClass="entr" presetSubtype="10" fill="hold" grpId="1"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13" end="13"/>
                                            </p:txEl>
                                          </p:spTgt>
                                        </p:tgtEl>
                                        <p:attrNameLst>
                                          <p:attrName>style.visibility</p:attrName>
                                        </p:attrNameLst>
                                      </p:cBhvr>
                                      <p:to>
                                        <p:strVal val="visible"/>
                                      </p:to>
                                    </p:set>
                                    <p:animEffect transition="in" filter="blinds(horizontal)">
                                      <p:cBhvr>
                                        <p:cTn id="26" dur="500"/>
                                        <p:tgtEl>
                                          <p:spTgt spid="3">
                                            <p:txEl>
                                              <p:pRg st="13" end="13"/>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7" grpId="1" animBg="1"/>
      <p:bldP spid="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4636"/>
            <a:ext cx="5817433" cy="5622327"/>
          </a:xfrm>
        </p:spPr>
        <p:txBody>
          <a:bodyPr/>
          <a:lstStyle/>
          <a:p>
            <a:r>
              <a:rPr lang="en-US" dirty="0" smtClean="0"/>
              <a:t>Test out the app in the simulator. You should see both the console output and the alert box when a </a:t>
            </a:r>
            <a:r>
              <a:rPr lang="en-US" dirty="0" smtClean="0">
                <a:latin typeface="Consolas" charset="0"/>
                <a:ea typeface="Consolas" charset="0"/>
                <a:cs typeface="Consolas" charset="0"/>
              </a:rPr>
              <a:t>Table View</a:t>
            </a:r>
            <a:r>
              <a:rPr lang="en-US" dirty="0" smtClean="0"/>
              <a:t> cell is tapped.</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34426"/>
          <a:stretch/>
        </p:blipFill>
        <p:spPr>
          <a:xfrm>
            <a:off x="7013730" y="335977"/>
            <a:ext cx="4536870" cy="5291528"/>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0550" t="86864" r="50347" b="9931"/>
          <a:stretch/>
        </p:blipFill>
        <p:spPr>
          <a:xfrm>
            <a:off x="7013730" y="5929575"/>
            <a:ext cx="2927258" cy="644199"/>
          </a:xfrm>
          <a:prstGeom prst="rect">
            <a:avLst/>
          </a:prstGeom>
          <a:ln w="12700">
            <a:solidFill>
              <a:schemeClr val="tx1"/>
            </a:solidFill>
          </a:ln>
        </p:spPr>
      </p:pic>
    </p:spTree>
    <p:extLst>
      <p:ext uri="{BB962C8B-B14F-4D97-AF65-F5344CB8AC3E}">
        <p14:creationId xmlns:p14="http://schemas.microsoft.com/office/powerpoint/2010/main" val="160047908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Disabling </a:t>
            </a:r>
            <a:r>
              <a:rPr lang="en-US" b="1" dirty="0" smtClean="0">
                <a:latin typeface="Consolas" charset="0"/>
                <a:ea typeface="Consolas" charset="0"/>
                <a:cs typeface="Consolas" charset="0"/>
              </a:rPr>
              <a:t>Table View</a:t>
            </a:r>
            <a:r>
              <a:rPr lang="en-US" b="1" dirty="0" smtClean="0"/>
              <a:t> Scrolling</a:t>
            </a:r>
            <a:endParaRPr lang="en-US" b="1" dirty="0"/>
          </a:p>
        </p:txBody>
      </p:sp>
      <p:sp>
        <p:nvSpPr>
          <p:cNvPr id="3" name="Content Placeholder 2"/>
          <p:cNvSpPr>
            <a:spLocks noGrp="1"/>
          </p:cNvSpPr>
          <p:nvPr>
            <p:ph idx="1"/>
          </p:nvPr>
        </p:nvSpPr>
        <p:spPr/>
        <p:txBody>
          <a:bodyPr/>
          <a:lstStyle/>
          <a:p>
            <a:r>
              <a:rPr lang="en-US" dirty="0" smtClean="0"/>
              <a:t>To </a:t>
            </a:r>
            <a:r>
              <a:rPr lang="en-US" dirty="0" smtClean="0"/>
              <a:t>disable scrolling of the </a:t>
            </a:r>
            <a:r>
              <a:rPr lang="en-US" dirty="0" smtClean="0">
                <a:ea typeface="Consolas" charset="0"/>
                <a:cs typeface="Consolas" charset="0"/>
              </a:rPr>
              <a:t>Table View</a:t>
            </a:r>
            <a:r>
              <a:rPr lang="en-US" dirty="0" smtClean="0">
                <a:ea typeface="Consolas" charset="0"/>
                <a:cs typeface="Consolas" charset="0"/>
              </a:rPr>
              <a:t>, add this code somewhere to the top of </a:t>
            </a:r>
            <a:r>
              <a:rPr lang="en-US" dirty="0" err="1" smtClean="0">
                <a:latin typeface="Consolas" charset="0"/>
                <a:ea typeface="Consolas" charset="0"/>
                <a:cs typeface="Consolas" charset="0"/>
              </a:rPr>
              <a:t>ViewController.swift</a:t>
            </a:r>
            <a:r>
              <a:rPr lang="en-US" dirty="0" smtClean="0">
                <a:ea typeface="Consolas" charset="0"/>
                <a:cs typeface="Consolas" charset="0"/>
              </a:rPr>
              <a:t> (e.g. just below </a:t>
            </a:r>
            <a:r>
              <a:rPr lang="en-US" dirty="0" err="1" smtClean="0">
                <a:latin typeface="Consolas" charset="0"/>
                <a:ea typeface="Consolas" charset="0"/>
                <a:cs typeface="Consolas" charset="0"/>
              </a:rPr>
              <a:t>viewDidLoad</a:t>
            </a:r>
            <a:r>
              <a:rPr lang="en-US" dirty="0" smtClean="0">
                <a:latin typeface="Consolas" charset="0"/>
                <a:ea typeface="Consolas" charset="0"/>
                <a:cs typeface="Consolas" charset="0"/>
              </a:rPr>
              <a:t>()</a:t>
            </a:r>
            <a:r>
              <a:rPr lang="en-US" dirty="0" smtClean="0">
                <a:ea typeface="Consolas" charset="0"/>
                <a:cs typeface="Consolas" charset="0"/>
              </a:rPr>
              <a:t>)</a:t>
            </a:r>
            <a:r>
              <a:rPr lang="en-US" dirty="0" smtClean="0">
                <a:latin typeface="Consolas" charset="0"/>
                <a:ea typeface="Consolas" charset="0"/>
                <a:cs typeface="Consolas" charset="0"/>
              </a:rPr>
              <a:t>:</a:t>
            </a:r>
          </a:p>
          <a:p>
            <a:endParaRPr lang="en-US" dirty="0">
              <a:solidFill>
                <a:srgbClr val="FF0000"/>
              </a:solidFill>
              <a:latin typeface="Consolas" charset="0"/>
              <a:ea typeface="Consolas" charset="0"/>
              <a:cs typeface="Consolas" charset="0"/>
            </a:endParaRPr>
          </a:p>
          <a:p>
            <a:endParaRPr lang="en-US" dirty="0">
              <a:solidFill>
                <a:srgbClr val="FF0000"/>
              </a:solidFill>
            </a:endParaRP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028699" y="2857500"/>
            <a:ext cx="6329042" cy="1042988"/>
          </a:xfrm>
          <a:prstGeom prst="rect">
            <a:avLst/>
          </a:prstGeom>
          <a:ln w="12700">
            <a:solidFill>
              <a:schemeClr val="tx1"/>
            </a:solidFill>
          </a:ln>
        </p:spPr>
      </p:pic>
    </p:spTree>
    <p:extLst>
      <p:ext uri="{BB962C8B-B14F-4D97-AF65-F5344CB8AC3E}">
        <p14:creationId xmlns:p14="http://schemas.microsoft.com/office/powerpoint/2010/main" val="61975828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If the Table View isn’t tall enough, it’s text will be cut off, i.e. </a:t>
            </a:r>
            <a:r>
              <a:rPr lang="en-US" i="1" dirty="0" smtClean="0"/>
              <a:t>truncated</a:t>
            </a:r>
            <a:r>
              <a:rPr lang="en-US" dirty="0" smtClean="0"/>
              <a:t>.</a:t>
            </a:r>
          </a:p>
          <a:p>
            <a:endParaRPr lang="en-US" dirty="0"/>
          </a:p>
          <a:p>
            <a:r>
              <a:rPr lang="en-US" dirty="0" smtClean="0"/>
              <a:t>If this happens, increase the </a:t>
            </a:r>
            <a:r>
              <a:rPr lang="en-US" dirty="0" smtClean="0">
                <a:latin typeface="Consolas" charset="0"/>
                <a:ea typeface="Consolas" charset="0"/>
                <a:cs typeface="Consolas" charset="0"/>
              </a:rPr>
              <a:t>Table View</a:t>
            </a:r>
            <a:r>
              <a:rPr lang="en-US" dirty="0" smtClean="0"/>
              <a:t>’s height in </a:t>
            </a:r>
            <a:r>
              <a:rPr lang="en-US" dirty="0" err="1" smtClean="0">
                <a:latin typeface="Consolas" charset="0"/>
                <a:ea typeface="Consolas" charset="0"/>
                <a:cs typeface="Consolas" charset="0"/>
              </a:rPr>
              <a:t>Main.storyboard</a:t>
            </a:r>
            <a:r>
              <a:rPr lang="en-US" dirty="0" smtClean="0"/>
              <a:t>.</a:t>
            </a:r>
          </a:p>
          <a:p>
            <a:endParaRPr lang="en-US" dirty="0"/>
          </a:p>
          <a:p>
            <a:r>
              <a:rPr lang="en-US" dirty="0" smtClean="0"/>
              <a:t>OK, so that’s it for Workshop #2!</a:t>
            </a:r>
            <a:endParaRPr lang="en-US" dirty="0"/>
          </a:p>
        </p:txBody>
      </p:sp>
    </p:spTree>
    <p:extLst>
      <p:ext uri="{BB962C8B-B14F-4D97-AF65-F5344CB8AC3E}">
        <p14:creationId xmlns:p14="http://schemas.microsoft.com/office/powerpoint/2010/main" val="98440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t>End of iOS App </a:t>
            </a:r>
            <a:r>
              <a:rPr lang="en-US" b="1" dirty="0" smtClean="0"/>
              <a:t>#2: MCQ Quiz</a:t>
            </a:r>
            <a:endParaRPr lang="en-US" b="1" dirty="0"/>
          </a:p>
        </p:txBody>
      </p:sp>
      <p:sp>
        <p:nvSpPr>
          <p:cNvPr id="3" name="Content Placeholder 2"/>
          <p:cNvSpPr>
            <a:spLocks noGrp="1"/>
          </p:cNvSpPr>
          <p:nvPr>
            <p:ph idx="1"/>
          </p:nvPr>
        </p:nvSpPr>
        <p:spPr>
          <a:xfrm>
            <a:off x="838200" y="1239864"/>
            <a:ext cx="10515600" cy="5618135"/>
          </a:xfrm>
        </p:spPr>
        <p:txBody>
          <a:bodyPr>
            <a:normAutofit/>
          </a:bodyPr>
          <a:lstStyle/>
          <a:p>
            <a:r>
              <a:rPr lang="en-US" dirty="0" smtClean="0"/>
              <a:t>Congratulations! You’ve created your </a:t>
            </a:r>
            <a:r>
              <a:rPr lang="en-US" dirty="0" smtClean="0"/>
              <a:t>second</a:t>
            </a:r>
            <a:r>
              <a:rPr lang="en-US" dirty="0" smtClean="0"/>
              <a:t> </a:t>
            </a:r>
            <a:r>
              <a:rPr lang="en-US" dirty="0" smtClean="0"/>
              <a:t>iOS app using the Swift programming language.</a:t>
            </a:r>
          </a:p>
          <a:p>
            <a:endParaRPr lang="en-US" sz="1800" dirty="0"/>
          </a:p>
          <a:p>
            <a:r>
              <a:rPr lang="en-US" dirty="0" smtClean="0"/>
              <a:t>This is what you’ve learnt</a:t>
            </a:r>
            <a:r>
              <a:rPr lang="en-US" dirty="0" smtClean="0"/>
              <a:t>:</a:t>
            </a:r>
            <a:endParaRPr lang="en-US" dirty="0" smtClean="0"/>
          </a:p>
        </p:txBody>
      </p:sp>
      <p:sp>
        <p:nvSpPr>
          <p:cNvPr id="4" name="Rectangle 3"/>
          <p:cNvSpPr/>
          <p:nvPr/>
        </p:nvSpPr>
        <p:spPr>
          <a:xfrm>
            <a:off x="1115879" y="3068667"/>
            <a:ext cx="4770572" cy="34716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1233486" y="2936692"/>
            <a:ext cx="10515600" cy="368593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200" dirty="0" smtClean="0"/>
          </a:p>
          <a:p>
            <a:r>
              <a:rPr lang="en-US" dirty="0" smtClean="0"/>
              <a:t>Table View</a:t>
            </a:r>
          </a:p>
          <a:p>
            <a:r>
              <a:rPr lang="en-US" dirty="0" err="1" smtClean="0">
                <a:solidFill>
                  <a:srgbClr val="0070C0"/>
                </a:solidFill>
                <a:latin typeface="Consolas" charset="0"/>
                <a:ea typeface="Consolas" charset="0"/>
                <a:cs typeface="Consolas" charset="0"/>
              </a:rPr>
              <a:t>UITableViewDelegate</a:t>
            </a:r>
            <a:endParaRPr lang="en-US" dirty="0" smtClean="0">
              <a:solidFill>
                <a:srgbClr val="0070C0"/>
              </a:solidFill>
              <a:latin typeface="Consolas" charset="0"/>
              <a:ea typeface="Consolas" charset="0"/>
              <a:cs typeface="Consolas" charset="0"/>
            </a:endParaRPr>
          </a:p>
          <a:p>
            <a:r>
              <a:rPr lang="en-US" dirty="0" err="1" smtClean="0">
                <a:solidFill>
                  <a:srgbClr val="0070C0"/>
                </a:solidFill>
                <a:latin typeface="Consolas" charset="0"/>
                <a:ea typeface="Consolas" charset="0"/>
                <a:cs typeface="Consolas" charset="0"/>
              </a:rPr>
              <a:t>numberOfSectionsInTableView</a:t>
            </a:r>
            <a:r>
              <a:rPr lang="en-US" dirty="0" smtClean="0">
                <a:solidFill>
                  <a:srgbClr val="0070C0"/>
                </a:solidFill>
                <a:latin typeface="Consolas" charset="0"/>
                <a:ea typeface="Consolas" charset="0"/>
                <a:cs typeface="Consolas" charset="0"/>
              </a:rPr>
              <a:t>()</a:t>
            </a:r>
          </a:p>
          <a:p>
            <a:r>
              <a:rPr lang="en-US" dirty="0" err="1" smtClean="0">
                <a:solidFill>
                  <a:srgbClr val="0070C0"/>
                </a:solidFill>
                <a:latin typeface="Consolas" charset="0"/>
                <a:ea typeface="Consolas" charset="0"/>
                <a:cs typeface="Consolas" charset="0"/>
              </a:rPr>
              <a:t>numberOfRowsInSection</a:t>
            </a:r>
            <a:r>
              <a:rPr lang="en-US" dirty="0" smtClean="0">
                <a:solidFill>
                  <a:srgbClr val="0070C0"/>
                </a:solidFill>
                <a:latin typeface="Consolas" charset="0"/>
                <a:ea typeface="Consolas" charset="0"/>
                <a:cs typeface="Consolas" charset="0"/>
              </a:rPr>
              <a:t>()</a:t>
            </a:r>
          </a:p>
          <a:p>
            <a:r>
              <a:rPr lang="en-US" dirty="0" err="1" smtClean="0">
                <a:solidFill>
                  <a:srgbClr val="0070C0"/>
                </a:solidFill>
                <a:latin typeface="Consolas" charset="0"/>
                <a:ea typeface="Consolas" charset="0"/>
                <a:cs typeface="Consolas" charset="0"/>
              </a:rPr>
              <a:t>CellForRowAtIndexPath</a:t>
            </a:r>
            <a:r>
              <a:rPr lang="en-US" dirty="0" smtClean="0">
                <a:solidFill>
                  <a:srgbClr val="0070C0"/>
                </a:solidFill>
                <a:latin typeface="Consolas" charset="0"/>
                <a:ea typeface="Consolas" charset="0"/>
                <a:cs typeface="Consolas" charset="0"/>
              </a:rPr>
              <a:t>()</a:t>
            </a:r>
          </a:p>
          <a:p>
            <a:r>
              <a:rPr lang="en-US" dirty="0" err="1" smtClean="0">
                <a:solidFill>
                  <a:srgbClr val="0070C0"/>
                </a:solidFill>
                <a:latin typeface="Consolas" charset="0"/>
                <a:ea typeface="Consolas" charset="0"/>
                <a:cs typeface="Consolas" charset="0"/>
              </a:rPr>
              <a:t>dequeueReusableCell</a:t>
            </a:r>
            <a:r>
              <a:rPr lang="en-US" dirty="0" smtClean="0">
                <a:solidFill>
                  <a:srgbClr val="0070C0"/>
                </a:solidFill>
                <a:latin typeface="Consolas" charset="0"/>
                <a:ea typeface="Consolas" charset="0"/>
                <a:cs typeface="Consolas" charset="0"/>
              </a:rPr>
              <a:t>()</a:t>
            </a:r>
          </a:p>
          <a:p>
            <a:r>
              <a:rPr lang="en-US" dirty="0" err="1" smtClean="0"/>
              <a:t>dataStore</a:t>
            </a:r>
            <a:endParaRPr lang="en-US" dirty="0" smtClean="0"/>
          </a:p>
          <a:p>
            <a:r>
              <a:rPr lang="en-US" dirty="0" smtClean="0"/>
              <a:t>Detecting cell taps</a:t>
            </a:r>
          </a:p>
          <a:p>
            <a:r>
              <a:rPr lang="en-US" dirty="0" smtClean="0"/>
              <a:t>Cell reuse</a:t>
            </a:r>
          </a:p>
          <a:p>
            <a:r>
              <a:rPr lang="en-US" dirty="0" smtClean="0"/>
              <a:t>Debugging</a:t>
            </a:r>
          </a:p>
          <a:p>
            <a:pPr lvl="1"/>
            <a:endParaRPr lang="en-US" dirty="0"/>
          </a:p>
        </p:txBody>
      </p:sp>
    </p:spTree>
    <p:extLst>
      <p:ext uri="{BB962C8B-B14F-4D97-AF65-F5344CB8AC3E}">
        <p14:creationId xmlns:p14="http://schemas.microsoft.com/office/powerpoint/2010/main" val="94405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linds(horizontal)">
                                      <p:cBhvr>
                                        <p:cTn id="19" dur="500"/>
                                        <p:tgtEl>
                                          <p:spTgt spid="5">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linds(horizontal)">
                                      <p:cBhvr>
                                        <p:cTn id="22" dur="500"/>
                                        <p:tgtEl>
                                          <p:spTgt spid="5">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blinds(horizontal)">
                                      <p:cBhvr>
                                        <p:cTn id="25" dur="500"/>
                                        <p:tgtEl>
                                          <p:spTgt spid="5">
                                            <p:txEl>
                                              <p:pRg st="6" end="6"/>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blinds(horizontal)">
                                      <p:cBhvr>
                                        <p:cTn id="28" dur="500"/>
                                        <p:tgtEl>
                                          <p:spTgt spid="5">
                                            <p:txEl>
                                              <p:pRg st="7" end="7"/>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blinds(horizontal)">
                                      <p:cBhvr>
                                        <p:cTn id="31" dur="500"/>
                                        <p:tgtEl>
                                          <p:spTgt spid="5">
                                            <p:txEl>
                                              <p:pRg st="8" end="8"/>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5">
                                            <p:txEl>
                                              <p:pRg st="9" end="9"/>
                                            </p:txEl>
                                          </p:spTgt>
                                        </p:tgtEl>
                                        <p:attrNameLst>
                                          <p:attrName>style.visibility</p:attrName>
                                        </p:attrNameLst>
                                      </p:cBhvr>
                                      <p:to>
                                        <p:strVal val="visible"/>
                                      </p:to>
                                    </p:set>
                                    <p:animEffect transition="in" filter="blinds(horizontal)">
                                      <p:cBhvr>
                                        <p:cTn id="34" dur="500"/>
                                        <p:tgtEl>
                                          <p:spTgt spid="5">
                                            <p:txEl>
                                              <p:pRg st="9" end="9"/>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Effect transition="in" filter="blinds(horizontal)">
                                      <p:cBhvr>
                                        <p:cTn id="37" dur="500"/>
                                        <p:tgtEl>
                                          <p:spTgt spid="5">
                                            <p:txEl>
                                              <p:pRg st="10" end="10"/>
                                            </p:txEl>
                                          </p:spTgt>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linds(horizontal)">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79700"/>
            <a:ext cx="12192001" cy="1325563"/>
          </a:xfrm>
        </p:spPr>
        <p:txBody>
          <a:bodyPr/>
          <a:lstStyle/>
          <a:p>
            <a:pPr algn="ctr"/>
            <a:r>
              <a:rPr lang="en-US" b="1" dirty="0" smtClean="0">
                <a:latin typeface="+mn-lt"/>
                <a:ea typeface="Consolas" charset="0"/>
                <a:cs typeface="Consolas" charset="0"/>
              </a:rPr>
              <a:t>Project Ideas Brainstorming</a:t>
            </a:r>
            <a:endParaRPr lang="en-US" b="1" dirty="0">
              <a:latin typeface="+mn-lt"/>
              <a:ea typeface="Consolas" charset="0"/>
              <a:cs typeface="Consolas" charset="0"/>
            </a:endParaRPr>
          </a:p>
        </p:txBody>
      </p:sp>
    </p:spTree>
    <p:extLst>
      <p:ext uri="{BB962C8B-B14F-4D97-AF65-F5344CB8AC3E}">
        <p14:creationId xmlns:p14="http://schemas.microsoft.com/office/powerpoint/2010/main" val="202971296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Hello World App </a:t>
            </a:r>
            <a:r>
              <a:rPr lang="mr-IN" b="1" dirty="0" smtClean="0"/>
              <a:t>–</a:t>
            </a:r>
            <a:r>
              <a:rPr lang="en-US" b="1" dirty="0" smtClean="0"/>
              <a:t> </a:t>
            </a:r>
            <a:r>
              <a:rPr lang="en-US" b="1" dirty="0" smtClean="0"/>
              <a:t>Extension Ideas</a:t>
            </a:r>
            <a:endParaRPr lang="en-US" b="1" dirty="0"/>
          </a:p>
        </p:txBody>
      </p:sp>
      <p:sp>
        <p:nvSpPr>
          <p:cNvPr id="3" name="Content Placeholder 2"/>
          <p:cNvSpPr>
            <a:spLocks noGrp="1"/>
          </p:cNvSpPr>
          <p:nvPr>
            <p:ph idx="1"/>
          </p:nvPr>
        </p:nvSpPr>
        <p:spPr/>
        <p:txBody>
          <a:bodyPr/>
          <a:lstStyle/>
          <a:p>
            <a:r>
              <a:rPr lang="en-US" dirty="0" smtClean="0"/>
              <a:t>Create a calculator app</a:t>
            </a:r>
            <a:endParaRPr lang="en-US" dirty="0"/>
          </a:p>
        </p:txBody>
      </p:sp>
    </p:spTree>
    <p:extLst>
      <p:ext uri="{BB962C8B-B14F-4D97-AF65-F5344CB8AC3E}">
        <p14:creationId xmlns:p14="http://schemas.microsoft.com/office/powerpoint/2010/main" val="197720761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MCQ Quiz App </a:t>
            </a:r>
            <a:r>
              <a:rPr lang="mr-IN" b="1" dirty="0" smtClean="0"/>
              <a:t>–</a:t>
            </a:r>
            <a:r>
              <a:rPr lang="en-US" b="1" dirty="0" smtClean="0"/>
              <a:t> Extension Ideas</a:t>
            </a:r>
            <a:endParaRPr lang="en-US" b="1" dirty="0"/>
          </a:p>
        </p:txBody>
      </p:sp>
      <p:sp>
        <p:nvSpPr>
          <p:cNvPr id="5" name="Content Placeholder 4"/>
          <p:cNvSpPr>
            <a:spLocks noGrp="1"/>
          </p:cNvSpPr>
          <p:nvPr>
            <p:ph idx="1"/>
          </p:nvPr>
        </p:nvSpPr>
        <p:spPr/>
        <p:txBody>
          <a:bodyPr/>
          <a:lstStyle/>
          <a:p>
            <a:r>
              <a:rPr lang="en-US" dirty="0" smtClean="0"/>
              <a:t>Setting the question text using code.</a:t>
            </a:r>
          </a:p>
          <a:p>
            <a:r>
              <a:rPr lang="en-US" dirty="0" smtClean="0"/>
              <a:t>Adding a Next button to go to the next question.</a:t>
            </a:r>
          </a:p>
          <a:p>
            <a:r>
              <a:rPr lang="en-US" dirty="0" smtClean="0"/>
              <a:t>Showing a score at the end of the quiz.</a:t>
            </a:r>
            <a:endParaRPr lang="en-US" dirty="0"/>
          </a:p>
        </p:txBody>
      </p:sp>
    </p:spTree>
    <p:extLst>
      <p:ext uri="{BB962C8B-B14F-4D97-AF65-F5344CB8AC3E}">
        <p14:creationId xmlns:p14="http://schemas.microsoft.com/office/powerpoint/2010/main" val="42578981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smtClean="0"/>
              <a:t>iOS App </a:t>
            </a:r>
            <a:r>
              <a:rPr lang="en-US" b="1" dirty="0" smtClean="0"/>
              <a:t>Idea: </a:t>
            </a:r>
            <a:r>
              <a:rPr lang="en-US" b="1" dirty="0" smtClean="0"/>
              <a:t>Digital Flashcards</a:t>
            </a:r>
            <a:endParaRPr lang="en-US" b="1" dirty="0"/>
          </a:p>
        </p:txBody>
      </p:sp>
      <p:sp>
        <p:nvSpPr>
          <p:cNvPr id="3" name="Content Placeholder 2"/>
          <p:cNvSpPr>
            <a:spLocks noGrp="1"/>
          </p:cNvSpPr>
          <p:nvPr>
            <p:ph idx="1"/>
          </p:nvPr>
        </p:nvSpPr>
        <p:spPr/>
        <p:txBody>
          <a:bodyPr/>
          <a:lstStyle/>
          <a:p>
            <a:r>
              <a:rPr lang="en-US" dirty="0" smtClean="0"/>
              <a:t>See 18.2 </a:t>
            </a:r>
            <a:r>
              <a:rPr lang="en-US" dirty="0" err="1" smtClean="0"/>
              <a:t>ElementQuiz</a:t>
            </a:r>
            <a:r>
              <a:rPr lang="en-US" dirty="0" smtClean="0"/>
              <a:t> in the iBook Intro to App Development With Swift</a:t>
            </a:r>
            <a:endParaRPr lang="en-US" dirty="0"/>
          </a:p>
        </p:txBody>
      </p:sp>
    </p:spTree>
    <p:extLst>
      <p:ext uri="{BB962C8B-B14F-4D97-AF65-F5344CB8AC3E}">
        <p14:creationId xmlns:p14="http://schemas.microsoft.com/office/powerpoint/2010/main" val="143226223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41"/>
            <a:ext cx="10515600" cy="1325563"/>
          </a:xfrm>
        </p:spPr>
        <p:txBody>
          <a:bodyPr/>
          <a:lstStyle/>
          <a:p>
            <a:r>
              <a:rPr lang="en-US" b="1" dirty="0" smtClean="0"/>
              <a:t>iOS </a:t>
            </a:r>
            <a:r>
              <a:rPr lang="en-US" b="1" dirty="0" smtClean="0"/>
              <a:t>App Idea: </a:t>
            </a:r>
            <a:r>
              <a:rPr lang="en-US" b="1" dirty="0" smtClean="0"/>
              <a:t>Animal Sounds</a:t>
            </a:r>
            <a:endParaRPr lang="en-US" b="1" dirty="0"/>
          </a:p>
        </p:txBody>
      </p:sp>
      <p:sp>
        <p:nvSpPr>
          <p:cNvPr id="3" name="Content Placeholder 2"/>
          <p:cNvSpPr>
            <a:spLocks noGrp="1"/>
          </p:cNvSpPr>
          <p:nvPr>
            <p:ph idx="1"/>
          </p:nvPr>
        </p:nvSpPr>
        <p:spPr/>
        <p:txBody>
          <a:bodyPr/>
          <a:lstStyle/>
          <a:p>
            <a:r>
              <a:rPr lang="en-US" dirty="0" smtClean="0"/>
              <a:t>See 18.3 </a:t>
            </a:r>
            <a:r>
              <a:rPr lang="en-US" dirty="0" err="1" smtClean="0"/>
              <a:t>AnimalSounds</a:t>
            </a:r>
            <a:r>
              <a:rPr lang="en-US" dirty="0" smtClean="0"/>
              <a:t> of the iBook Intro to App Development With Swift</a:t>
            </a:r>
          </a:p>
        </p:txBody>
      </p:sp>
    </p:spTree>
    <p:extLst>
      <p:ext uri="{BB962C8B-B14F-4D97-AF65-F5344CB8AC3E}">
        <p14:creationId xmlns:p14="http://schemas.microsoft.com/office/powerpoint/2010/main" val="8872348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596167"/>
            <a:ext cx="7005639" cy="5300662"/>
          </a:xfrm>
        </p:spPr>
        <p:txBody>
          <a:bodyPr>
            <a:normAutofit/>
          </a:bodyPr>
          <a:lstStyle/>
          <a:p>
            <a:r>
              <a:rPr lang="en-US" dirty="0" smtClean="0"/>
              <a:t>Now run this code:</a:t>
            </a:r>
          </a:p>
          <a:p>
            <a:endParaRPr lang="en-US" dirty="0" smtClean="0"/>
          </a:p>
          <a:p>
            <a:endParaRPr lang="en-US" dirty="0"/>
          </a:p>
          <a:p>
            <a:endParaRPr lang="en-US" dirty="0" smtClean="0"/>
          </a:p>
          <a:p>
            <a:endParaRPr lang="en-US" dirty="0"/>
          </a:p>
          <a:p>
            <a:endParaRPr lang="en-US" dirty="0" smtClean="0"/>
          </a:p>
          <a:p>
            <a:r>
              <a:rPr lang="en-US" dirty="0" smtClean="0"/>
              <a:t>What happens?</a:t>
            </a:r>
          </a:p>
          <a:p>
            <a:endParaRPr lang="en-US" dirty="0"/>
          </a:p>
          <a:p>
            <a:r>
              <a:rPr lang="en-US" dirty="0" smtClean="0"/>
              <a:t>Can you amend the code so that it works?</a:t>
            </a:r>
          </a:p>
          <a:p>
            <a:pPr lvl="1"/>
            <a:endParaRPr lang="en-US" dirty="0" smtClean="0"/>
          </a:p>
        </p:txBody>
      </p:sp>
      <p:sp>
        <p:nvSpPr>
          <p:cNvPr id="6" name="TextBox 5"/>
          <p:cNvSpPr txBox="1"/>
          <p:nvPr/>
        </p:nvSpPr>
        <p:spPr>
          <a:xfrm>
            <a:off x="8020375" y="3935358"/>
            <a:ext cx="1374607" cy="523220"/>
          </a:xfrm>
          <a:prstGeom prst="rect">
            <a:avLst/>
          </a:prstGeom>
          <a:noFill/>
        </p:spPr>
        <p:txBody>
          <a:bodyPr wrap="none" rtlCol="0">
            <a:spAutoFit/>
          </a:bodyPr>
          <a:lstStyle/>
          <a:p>
            <a:r>
              <a:rPr lang="en-US" sz="2800" dirty="0" smtClean="0"/>
              <a:t>Answer:</a:t>
            </a:r>
            <a:endParaRPr lang="en-US" sz="28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0990" y="1264611"/>
            <a:ext cx="3402985" cy="1763490"/>
          </a:xfrm>
          <a:prstGeom prst="rect">
            <a:avLst/>
          </a:prstGeom>
          <a:ln w="12700">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843837" y="4530861"/>
            <a:ext cx="3509963" cy="1662394"/>
          </a:xfrm>
          <a:prstGeom prst="rect">
            <a:avLst/>
          </a:prstGeom>
          <a:ln w="12700">
            <a:solidFill>
              <a:schemeClr val="tx1"/>
            </a:solidFill>
          </a:ln>
        </p:spPr>
      </p:pic>
    </p:spTree>
    <p:extLst>
      <p:ext uri="{BB962C8B-B14F-4D97-AF65-F5344CB8AC3E}">
        <p14:creationId xmlns:p14="http://schemas.microsoft.com/office/powerpoint/2010/main" val="104765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blinds(horizontal)">
                                      <p:cBhvr>
                                        <p:cTn id="12" dur="500"/>
                                        <p:tgtEl>
                                          <p:spTgt spid="3">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blinds(horizontal)">
                                      <p:cBhvr>
                                        <p:cTn id="17" dur="500"/>
                                        <p:tgtEl>
                                          <p:spTgt spid="6">
                                            <p:txEl>
                                              <p:pRg st="0" end="0"/>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smtClean="0"/>
              <a:t>Project Showcase</a:t>
            </a:r>
            <a:endParaRPr lang="en-SG" b="1" dirty="0"/>
          </a:p>
        </p:txBody>
      </p:sp>
      <p:sp>
        <p:nvSpPr>
          <p:cNvPr id="3" name="Content Placeholder 2"/>
          <p:cNvSpPr>
            <a:spLocks noGrp="1"/>
          </p:cNvSpPr>
          <p:nvPr>
            <p:ph idx="1"/>
          </p:nvPr>
        </p:nvSpPr>
        <p:spPr/>
        <p:txBody>
          <a:bodyPr/>
          <a:lstStyle/>
          <a:p>
            <a:r>
              <a:rPr lang="en-SG" dirty="0" smtClean="0"/>
              <a:t>Your project’s name</a:t>
            </a:r>
          </a:p>
          <a:p>
            <a:r>
              <a:rPr lang="en-SG" dirty="0" smtClean="0"/>
              <a:t>Your project’s description</a:t>
            </a:r>
          </a:p>
          <a:p>
            <a:r>
              <a:rPr lang="en-SG" dirty="0" smtClean="0"/>
              <a:t>Your project demonstration</a:t>
            </a:r>
          </a:p>
          <a:p>
            <a:r>
              <a:rPr lang="en-SG" dirty="0" smtClean="0"/>
              <a:t>What did you understand from making this game, things you have learnt</a:t>
            </a:r>
            <a:endParaRPr lang="en-SG" dirty="0"/>
          </a:p>
        </p:txBody>
      </p:sp>
    </p:spTree>
    <p:extLst>
      <p:ext uri="{BB962C8B-B14F-4D97-AF65-F5344CB8AC3E}">
        <p14:creationId xmlns:p14="http://schemas.microsoft.com/office/powerpoint/2010/main" val="5506064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88398"/>
            <a:ext cx="10515600" cy="1325563"/>
          </a:xfrm>
        </p:spPr>
        <p:txBody>
          <a:bodyPr/>
          <a:lstStyle/>
          <a:p>
            <a:pPr algn="ctr"/>
            <a:r>
              <a:rPr lang="en-US" b="1" dirty="0" smtClean="0">
                <a:latin typeface="+mn-lt"/>
              </a:rPr>
              <a:t>Types and Type Inference</a:t>
            </a:r>
            <a:endParaRPr lang="en-US" b="1" dirty="0">
              <a:latin typeface="+mn-lt"/>
            </a:endParaRPr>
          </a:p>
        </p:txBody>
      </p:sp>
    </p:spTree>
    <p:extLst>
      <p:ext uri="{BB962C8B-B14F-4D97-AF65-F5344CB8AC3E}">
        <p14:creationId xmlns:p14="http://schemas.microsoft.com/office/powerpoint/2010/main" val="20334913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Types and type inference: </a:t>
            </a:r>
            <a:r>
              <a:rPr lang="en-US" b="1" dirty="0" err="1" smtClean="0">
                <a:latin typeface="Consolas" charset="0"/>
                <a:ea typeface="Consolas" charset="0"/>
                <a:cs typeface="Consolas" charset="0"/>
              </a:rPr>
              <a:t>int</a:t>
            </a:r>
            <a:r>
              <a:rPr lang="en-US" b="1" dirty="0" smtClean="0"/>
              <a:t> and </a:t>
            </a:r>
            <a:r>
              <a:rPr lang="en-US" b="1" dirty="0" smtClean="0">
                <a:latin typeface="Consolas" charset="0"/>
                <a:ea typeface="Consolas" charset="0"/>
                <a:cs typeface="Consolas" charset="0"/>
              </a:rPr>
              <a:t>double</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10120746" cy="5300662"/>
          </a:xfrm>
        </p:spPr>
        <p:txBody>
          <a:bodyPr>
            <a:normAutofit fontScale="92500" lnSpcReduction="10000"/>
          </a:bodyPr>
          <a:lstStyle/>
          <a:p>
            <a:r>
              <a:rPr lang="en-US" dirty="0" smtClean="0"/>
              <a:t>An integer is a whole number (it doesn’t have a decimal point). </a:t>
            </a:r>
          </a:p>
          <a:p>
            <a:r>
              <a:rPr lang="en-US" dirty="0" smtClean="0"/>
              <a:t>A double is a number with a decimal point.</a:t>
            </a:r>
          </a:p>
          <a:p>
            <a:endParaRPr lang="en-US" dirty="0" smtClean="0"/>
          </a:p>
          <a:p>
            <a:r>
              <a:rPr lang="en-US" dirty="0" smtClean="0"/>
              <a:t>Integers and double are called types.</a:t>
            </a:r>
          </a:p>
          <a:p>
            <a:pPr lvl="1"/>
            <a:r>
              <a:rPr lang="en-US" dirty="0" smtClean="0"/>
              <a:t>Types tell the compiler what kind of data the values are</a:t>
            </a:r>
          </a:p>
          <a:p>
            <a:r>
              <a:rPr lang="en-US" dirty="0" smtClean="0"/>
              <a:t>Types are either implicit or explicit:</a:t>
            </a:r>
          </a:p>
          <a:p>
            <a:endParaRPr lang="en-US" dirty="0" smtClean="0"/>
          </a:p>
          <a:p>
            <a:endParaRPr lang="en-US" dirty="0"/>
          </a:p>
          <a:p>
            <a:endParaRPr lang="en-US" dirty="0" smtClean="0"/>
          </a:p>
          <a:p>
            <a:endParaRPr lang="en-US" dirty="0"/>
          </a:p>
          <a:p>
            <a:r>
              <a:rPr lang="en-US" dirty="0" smtClean="0">
                <a:latin typeface="Consolas" charset="0"/>
                <a:ea typeface="Consolas" charset="0"/>
                <a:cs typeface="Consolas" charset="0"/>
              </a:rPr>
              <a:t>float</a:t>
            </a:r>
            <a:r>
              <a:rPr lang="en-US" dirty="0" smtClean="0"/>
              <a:t> is another type. It’s used for values that have up to 6 decimal digits (e.g. the number 12.956123 can be declared as a </a:t>
            </a:r>
            <a:r>
              <a:rPr lang="en-US" dirty="0" smtClean="0">
                <a:latin typeface="Consolas" charset="0"/>
                <a:ea typeface="Consolas" charset="0"/>
                <a:cs typeface="Consolas" charset="0"/>
              </a:rPr>
              <a:t>float</a:t>
            </a:r>
            <a:r>
              <a:rPr lang="en-US" dirty="0" smtClean="0"/>
              <a:t>)</a:t>
            </a:r>
          </a:p>
          <a:p>
            <a:pPr lvl="1"/>
            <a:endParaRPr lang="en-US" dirty="0" smtClean="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77636" y="4003960"/>
            <a:ext cx="6539346" cy="1427018"/>
          </a:xfrm>
          <a:prstGeom prst="rect">
            <a:avLst/>
          </a:prstGeom>
          <a:ln w="12700">
            <a:solidFill>
              <a:schemeClr val="tx1"/>
            </a:solidFill>
          </a:ln>
        </p:spPr>
      </p:pic>
      <p:sp>
        <p:nvSpPr>
          <p:cNvPr id="6" name="Rectangle 5"/>
          <p:cNvSpPr/>
          <p:nvPr/>
        </p:nvSpPr>
        <p:spPr>
          <a:xfrm>
            <a:off x="5375564" y="4036219"/>
            <a:ext cx="523008" cy="486540"/>
          </a:xfrm>
          <a:prstGeom prst="rect">
            <a:avLst/>
          </a:prstGeom>
          <a:solidFill>
            <a:schemeClr val="accent2">
              <a:alpha val="42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193722" y="4522759"/>
            <a:ext cx="943841" cy="395606"/>
          </a:xfrm>
          <a:prstGeom prst="rect">
            <a:avLst/>
          </a:prstGeom>
          <a:solidFill>
            <a:schemeClr val="accent2">
              <a:alpha val="42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677929" y="4918365"/>
            <a:ext cx="943841" cy="395606"/>
          </a:xfrm>
          <a:prstGeom prst="rect">
            <a:avLst/>
          </a:prstGeom>
          <a:solidFill>
            <a:schemeClr val="accent2">
              <a:alpha val="42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371405" y="2626621"/>
            <a:ext cx="3429002" cy="769441"/>
          </a:xfrm>
          <a:prstGeom prst="rect">
            <a:avLst/>
          </a:prstGeom>
          <a:solidFill>
            <a:schemeClr val="accent2"/>
          </a:solidFill>
        </p:spPr>
        <p:txBody>
          <a:bodyPr wrap="square" rtlCol="0">
            <a:spAutoFit/>
          </a:bodyPr>
          <a:lstStyle/>
          <a:p>
            <a:r>
              <a:rPr lang="en-US" sz="2200" dirty="0" smtClean="0"/>
              <a:t>The compiler automatically knows that this is an integer</a:t>
            </a:r>
            <a:endParaRPr lang="en-US" sz="2200" dirty="0"/>
          </a:p>
        </p:txBody>
      </p:sp>
      <p:sp>
        <p:nvSpPr>
          <p:cNvPr id="14" name="TextBox 13"/>
          <p:cNvSpPr txBox="1"/>
          <p:nvPr/>
        </p:nvSpPr>
        <p:spPr>
          <a:xfrm>
            <a:off x="8371405" y="3659280"/>
            <a:ext cx="3340661" cy="769441"/>
          </a:xfrm>
          <a:prstGeom prst="rect">
            <a:avLst/>
          </a:prstGeom>
          <a:solidFill>
            <a:schemeClr val="accent2"/>
          </a:solidFill>
        </p:spPr>
        <p:txBody>
          <a:bodyPr wrap="square" rtlCol="0">
            <a:spAutoFit/>
          </a:bodyPr>
          <a:lstStyle/>
          <a:p>
            <a:r>
              <a:rPr lang="en-US" sz="2200" dirty="0" smtClean="0"/>
              <a:t>The compiler automatically knows that this is a double</a:t>
            </a:r>
            <a:endParaRPr lang="en-US" sz="2200" dirty="0"/>
          </a:p>
        </p:txBody>
      </p:sp>
      <p:sp>
        <p:nvSpPr>
          <p:cNvPr id="15" name="TextBox 14"/>
          <p:cNvSpPr txBox="1"/>
          <p:nvPr/>
        </p:nvSpPr>
        <p:spPr>
          <a:xfrm>
            <a:off x="8372963" y="4691940"/>
            <a:ext cx="3241963" cy="769441"/>
          </a:xfrm>
          <a:prstGeom prst="rect">
            <a:avLst/>
          </a:prstGeom>
          <a:solidFill>
            <a:schemeClr val="accent2"/>
          </a:solidFill>
        </p:spPr>
        <p:txBody>
          <a:bodyPr wrap="square" rtlCol="0">
            <a:spAutoFit/>
          </a:bodyPr>
          <a:lstStyle/>
          <a:p>
            <a:r>
              <a:rPr lang="en-US" sz="2200" dirty="0" smtClean="0"/>
              <a:t>We’re telling the compiler that this is a double</a:t>
            </a:r>
            <a:endParaRPr lang="en-US" sz="2200" dirty="0"/>
          </a:p>
        </p:txBody>
      </p:sp>
      <p:cxnSp>
        <p:nvCxnSpPr>
          <p:cNvPr id="16" name="Straight Arrow Connector 15"/>
          <p:cNvCxnSpPr>
            <a:endCxn id="6" idx="3"/>
          </p:cNvCxnSpPr>
          <p:nvPr/>
        </p:nvCxnSpPr>
        <p:spPr>
          <a:xfrm flipH="1">
            <a:off x="5898572" y="3011341"/>
            <a:ext cx="2472833" cy="1268148"/>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113013" y="3994127"/>
            <a:ext cx="2258392" cy="723342"/>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p:cNvCxnSpPr>
          <p:nvPr/>
        </p:nvCxnSpPr>
        <p:spPr>
          <a:xfrm flipH="1">
            <a:off x="7630793" y="5076661"/>
            <a:ext cx="742170" cy="44054"/>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78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par>
                                <p:cTn id="33" presetID="3" presetClass="entr" presetSubtype="1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linds(horizont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linds(horizontal)">
                                      <p:cBhvr>
                                        <p:cTn id="43" dur="500"/>
                                        <p:tgtEl>
                                          <p:spTgt spid="10"/>
                                        </p:tgtEl>
                                      </p:cBhvr>
                                    </p:animEffect>
                                  </p:childTnLst>
                                </p:cTn>
                              </p:par>
                              <p:par>
                                <p:cTn id="44" presetID="3" presetClass="entr" presetSubtype="1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linds(horizontal)">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blinds(horizontal)">
                                      <p:cBhvr>
                                        <p:cTn id="54" dur="500"/>
                                        <p:tgtEl>
                                          <p:spTgt spid="11"/>
                                        </p:tgtEl>
                                      </p:cBhvr>
                                    </p:animEffect>
                                  </p:childTnLst>
                                </p:cTn>
                              </p:par>
                              <p:par>
                                <p:cTn id="55" presetID="3" presetClass="entr" presetSubtype="1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linds(horizontal)">
                                      <p:cBhvr>
                                        <p:cTn id="57" dur="500"/>
                                        <p:tgtEl>
                                          <p:spTgt spid="19"/>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blinds(horizontal)">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animEffect transition="in" filter="blinds(horizontal)">
                                      <p:cBhvr>
                                        <p:cTn id="6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8"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712307" y="1299752"/>
            <a:ext cx="8111837" cy="5300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Run the following code:</a:t>
            </a:r>
          </a:p>
          <a:p>
            <a:endParaRPr lang="en-US" dirty="0" smtClean="0"/>
          </a:p>
          <a:p>
            <a:endParaRPr lang="en-US" dirty="0" smtClean="0"/>
          </a:p>
          <a:p>
            <a:endParaRPr lang="en-US" dirty="0" smtClean="0"/>
          </a:p>
          <a:p>
            <a:endParaRPr lang="en-US" dirty="0" smtClean="0"/>
          </a:p>
          <a:p>
            <a:r>
              <a:rPr lang="en-US" dirty="0" smtClean="0"/>
              <a:t>What happens and why?</a:t>
            </a:r>
          </a:p>
          <a:p>
            <a:pPr lvl="1"/>
            <a:endParaRPr lang="en-US" dirty="0" smtClean="0"/>
          </a:p>
        </p:txBody>
      </p:sp>
      <p:sp>
        <p:nvSpPr>
          <p:cNvPr id="2" name="Title 1"/>
          <p:cNvSpPr>
            <a:spLocks noGrp="1"/>
          </p:cNvSpPr>
          <p:nvPr>
            <p:ph type="title"/>
          </p:nvPr>
        </p:nvSpPr>
        <p:spPr>
          <a:xfrm>
            <a:off x="838200" y="7931"/>
            <a:ext cx="10515600" cy="1325563"/>
          </a:xfrm>
        </p:spPr>
        <p:txBody>
          <a:bodyPr/>
          <a:lstStyle/>
          <a:p>
            <a:r>
              <a:rPr lang="en-US" b="1" dirty="0" smtClean="0"/>
              <a:t>Exercise: Type Inference</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6710769" y="1299752"/>
            <a:ext cx="4286469" cy="610923"/>
          </a:xfrm>
        </p:spPr>
        <p:txBody>
          <a:bodyPr>
            <a:normAutofit fontScale="92500"/>
          </a:bodyPr>
          <a:lstStyle/>
          <a:p>
            <a:r>
              <a:rPr lang="en-US" sz="3000" dirty="0" smtClean="0"/>
              <a:t>Run the following 2 codes:</a:t>
            </a:r>
          </a:p>
          <a:p>
            <a:endParaRPr lang="en-US" dirty="0" smtClean="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68284" y="1910675"/>
            <a:ext cx="3220278" cy="1126067"/>
          </a:xfrm>
          <a:prstGeom prst="rect">
            <a:avLst/>
          </a:prstGeom>
          <a:ln w="12700">
            <a:solidFill>
              <a:schemeClr val="tx1"/>
            </a:solidFill>
          </a:ln>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868952" y="4476245"/>
            <a:ext cx="4747849" cy="1243584"/>
          </a:xfrm>
          <a:prstGeom prst="rect">
            <a:avLst/>
          </a:prstGeom>
          <a:ln w="12700">
            <a:solidFill>
              <a:schemeClr val="tx1"/>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021682" y="1910675"/>
            <a:ext cx="3066011" cy="1411337"/>
          </a:xfrm>
          <a:prstGeom prst="rect">
            <a:avLst/>
          </a:prstGeom>
          <a:ln w="12700">
            <a:solidFill>
              <a:schemeClr val="tx1"/>
            </a:solidFill>
          </a:ln>
        </p:spPr>
      </p:pic>
      <p:pic>
        <p:nvPicPr>
          <p:cNvPr id="6" name="Picture 5"/>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7021683" y="3650834"/>
            <a:ext cx="3408600" cy="1411337"/>
          </a:xfrm>
          <a:prstGeom prst="rect">
            <a:avLst/>
          </a:prstGeom>
          <a:ln w="12700">
            <a:solidFill>
              <a:schemeClr val="tx1"/>
            </a:solidFill>
          </a:ln>
        </p:spPr>
      </p:pic>
      <p:sp>
        <p:nvSpPr>
          <p:cNvPr id="11" name="Content Placeholder 2"/>
          <p:cNvSpPr txBox="1">
            <a:spLocks/>
          </p:cNvSpPr>
          <p:nvPr/>
        </p:nvSpPr>
        <p:spPr>
          <a:xfrm>
            <a:off x="6734257" y="5518048"/>
            <a:ext cx="4815432" cy="10823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000" dirty="0" smtClean="0"/>
              <a:t>Why are the results different?</a:t>
            </a:r>
          </a:p>
          <a:p>
            <a:pPr lvl="1"/>
            <a:r>
              <a:rPr lang="en-US" sz="2600" dirty="0" err="1" smtClean="0">
                <a:latin typeface="Consolas" charset="0"/>
                <a:ea typeface="Consolas" charset="0"/>
                <a:cs typeface="Consolas" charset="0"/>
              </a:rPr>
              <a:t>myAge</a:t>
            </a:r>
            <a:r>
              <a:rPr lang="en-US" sz="2600" dirty="0" smtClean="0"/>
              <a:t> is either implicitly an </a:t>
            </a:r>
            <a:r>
              <a:rPr lang="en-US" sz="2600" dirty="0" err="1" smtClean="0">
                <a:latin typeface="Consolas" charset="0"/>
                <a:ea typeface="Consolas" charset="0"/>
                <a:cs typeface="Consolas" charset="0"/>
              </a:rPr>
              <a:t>int</a:t>
            </a:r>
            <a:r>
              <a:rPr lang="en-US" sz="2600" dirty="0" smtClean="0"/>
              <a:t> or a </a:t>
            </a:r>
            <a:r>
              <a:rPr lang="en-US" sz="2600" dirty="0" smtClean="0">
                <a:latin typeface="Consolas" charset="0"/>
                <a:ea typeface="Consolas" charset="0"/>
                <a:cs typeface="Consolas" charset="0"/>
              </a:rPr>
              <a:t>double</a:t>
            </a:r>
            <a:r>
              <a:rPr lang="en-US" sz="2600" dirty="0" smtClean="0"/>
              <a:t>.</a:t>
            </a:r>
          </a:p>
          <a:p>
            <a:endParaRPr lang="en-US" dirty="0" smtClean="0"/>
          </a:p>
        </p:txBody>
      </p:sp>
      <p:cxnSp>
        <p:nvCxnSpPr>
          <p:cNvPr id="10" name="Straight Connector 9"/>
          <p:cNvCxnSpPr/>
          <p:nvPr/>
        </p:nvCxnSpPr>
        <p:spPr>
          <a:xfrm>
            <a:off x="6261656" y="1094958"/>
            <a:ext cx="59635" cy="522633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15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100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linds(horizontal)">
                                      <p:cBhvr>
                                        <p:cTn id="15" dur="500"/>
                                        <p:tgtEl>
                                          <p:spTgt spid="3">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par>
                                <p:cTn id="19" presetID="3"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nodeType="with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blinds(horizontal)">
                                      <p:cBhvr>
                                        <p:cTn id="24" dur="500"/>
                                        <p:tgtEl>
                                          <p:spTgt spid="1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animEffect transition="in" filter="blinds(horizontal)">
                                      <p:cBhvr>
                                        <p:cTn id="29"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Strings</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8111837" cy="5300662"/>
          </a:xfrm>
        </p:spPr>
        <p:txBody>
          <a:bodyPr>
            <a:normAutofit lnSpcReduction="10000"/>
          </a:bodyPr>
          <a:lstStyle/>
          <a:p>
            <a:r>
              <a:rPr lang="en-US" dirty="0" smtClean="0"/>
              <a:t>A string is something that isn’t a number.</a:t>
            </a:r>
          </a:p>
          <a:p>
            <a:r>
              <a:rPr lang="en-US" dirty="0" smtClean="0"/>
              <a:t>A string can have a combination of letters.</a:t>
            </a:r>
          </a:p>
          <a:p>
            <a:r>
              <a:rPr lang="en-US" dirty="0" smtClean="0"/>
              <a:t>A string can also contain numbers, spaces, and other characters.</a:t>
            </a:r>
          </a:p>
          <a:p>
            <a:r>
              <a:rPr lang="en-US" dirty="0" smtClean="0"/>
              <a:t>Besides storing values as numbers, we can store them as strings:</a:t>
            </a:r>
          </a:p>
          <a:p>
            <a:endParaRPr lang="en-US" dirty="0" smtClean="0"/>
          </a:p>
          <a:p>
            <a:endParaRPr lang="en-US" dirty="0"/>
          </a:p>
          <a:p>
            <a:endParaRPr lang="en-US" dirty="0" smtClean="0"/>
          </a:p>
          <a:p>
            <a:endParaRPr lang="en-US" dirty="0"/>
          </a:p>
          <a:p>
            <a:r>
              <a:rPr lang="en-US" dirty="0" smtClean="0"/>
              <a:t>Strings are defined with double quotation marks (</a:t>
            </a:r>
            <a:r>
              <a:rPr lang="mr-IN" dirty="0" smtClean="0"/>
              <a:t>""</a:t>
            </a:r>
            <a:r>
              <a:rPr lang="en-US" dirty="0" smtClean="0"/>
              <a:t>).</a:t>
            </a:r>
          </a:p>
          <a:p>
            <a:pPr lvl="1"/>
            <a:endParaRPr lang="en-US" dirty="0" smtClean="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6931" y="4089548"/>
            <a:ext cx="6716706" cy="1038987"/>
          </a:xfrm>
          <a:prstGeom prst="rect">
            <a:avLst/>
          </a:prstGeom>
          <a:ln w="12700">
            <a:solidFill>
              <a:schemeClr val="tx1"/>
            </a:solidFill>
          </a:ln>
        </p:spPr>
      </p:pic>
    </p:spTree>
    <p:extLst>
      <p:ext uri="{BB962C8B-B14F-4D97-AF65-F5344CB8AC3E}">
        <p14:creationId xmlns:p14="http://schemas.microsoft.com/office/powerpoint/2010/main" val="66650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591"/>
            <a:ext cx="10515600" cy="1325563"/>
          </a:xfrm>
        </p:spPr>
        <p:txBody>
          <a:bodyPr/>
          <a:lstStyle/>
          <a:p>
            <a:r>
              <a:rPr lang="en-US" b="1" dirty="0" smtClean="0"/>
              <a:t>String Concatenation</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210528"/>
            <a:ext cx="11179630" cy="5629772"/>
          </a:xfrm>
        </p:spPr>
        <p:txBody>
          <a:bodyPr>
            <a:normAutofit/>
          </a:bodyPr>
          <a:lstStyle/>
          <a:p>
            <a:r>
              <a:rPr lang="en-US" dirty="0" smtClean="0"/>
              <a:t>Strings can be joined together. This is called </a:t>
            </a:r>
            <a:r>
              <a:rPr lang="en-US" i="1" dirty="0" smtClean="0"/>
              <a:t>concatenation</a:t>
            </a:r>
            <a:r>
              <a:rPr lang="en-US" dirty="0" smtClean="0"/>
              <a:t>.</a:t>
            </a:r>
          </a:p>
          <a:p>
            <a:r>
              <a:rPr lang="en-US" dirty="0" smtClean="0"/>
              <a:t>Run the following code:</a:t>
            </a:r>
          </a:p>
          <a:p>
            <a:endParaRPr lang="en-US" dirty="0" smtClean="0"/>
          </a:p>
          <a:p>
            <a:endParaRPr lang="en-US" dirty="0"/>
          </a:p>
          <a:p>
            <a:endParaRPr lang="en-US" dirty="0" smtClean="0"/>
          </a:p>
          <a:p>
            <a:endParaRPr lang="en-US" dirty="0"/>
          </a:p>
          <a:p>
            <a:r>
              <a:rPr lang="en-US" dirty="0" smtClean="0"/>
              <a:t>This is the output:</a:t>
            </a:r>
          </a:p>
          <a:p>
            <a:endParaRPr lang="en-US" dirty="0" smtClean="0"/>
          </a:p>
          <a:p>
            <a:r>
              <a:rPr lang="en-US" dirty="0" smtClean="0"/>
              <a:t>Can you amend the code so that there’s a space between the 2 names?</a:t>
            </a:r>
          </a:p>
          <a:p>
            <a:pPr lvl="1"/>
            <a:endParaRPr lang="en-US" dirty="0" smtClean="0"/>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956957" y="4278057"/>
            <a:ext cx="3092361" cy="595321"/>
          </a:xfrm>
          <a:prstGeom prst="rect">
            <a:avLst/>
          </a:prstGeom>
          <a:ln w="12700">
            <a:solidFill>
              <a:schemeClr val="tx1"/>
            </a:solidFill>
          </a:ln>
        </p:spPr>
      </p:pic>
      <p:pic>
        <p:nvPicPr>
          <p:cNvPr id="9" name="Content Placeholder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75657" y="2335473"/>
            <a:ext cx="6105258" cy="1471918"/>
          </a:xfrm>
          <a:prstGeom prst="rect">
            <a:avLst/>
          </a:prstGeom>
          <a:ln w="12700">
            <a:solidFill>
              <a:schemeClr val="tx1"/>
            </a:solidFill>
          </a:ln>
        </p:spPr>
      </p:pic>
      <p:pic>
        <p:nvPicPr>
          <p:cNvPr id="10" name="Content Placeholder 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75657" y="5893488"/>
            <a:ext cx="7263050" cy="571246"/>
          </a:xfrm>
          <a:prstGeom prst="rect">
            <a:avLst/>
          </a:prstGeom>
          <a:ln w="12700">
            <a:solidFill>
              <a:schemeClr val="tx1"/>
            </a:solidFill>
          </a:ln>
        </p:spPr>
      </p:pic>
    </p:spTree>
    <p:extLst>
      <p:ext uri="{BB962C8B-B14F-4D97-AF65-F5344CB8AC3E}">
        <p14:creationId xmlns:p14="http://schemas.microsoft.com/office/powerpoint/2010/main" val="10330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linds(horizontal)">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6573" y="269130"/>
            <a:ext cx="11390456" cy="6588870"/>
          </a:xfrm>
        </p:spPr>
        <p:txBody>
          <a:bodyPr>
            <a:normAutofit/>
          </a:bodyPr>
          <a:lstStyle/>
          <a:p>
            <a:r>
              <a:rPr lang="en-US" dirty="0" smtClean="0"/>
              <a:t>Run this code:</a:t>
            </a:r>
          </a:p>
          <a:p>
            <a:endParaRPr lang="en-US" dirty="0" smtClean="0"/>
          </a:p>
          <a:p>
            <a:endParaRPr lang="en-US" dirty="0"/>
          </a:p>
          <a:p>
            <a:r>
              <a:rPr lang="en-US" dirty="0" smtClean="0"/>
              <a:t>The output is:</a:t>
            </a:r>
          </a:p>
          <a:p>
            <a:endParaRPr lang="en-US" dirty="0"/>
          </a:p>
          <a:p>
            <a:r>
              <a:rPr lang="en-US" dirty="0" smtClean="0"/>
              <a:t>Run this code:</a:t>
            </a:r>
          </a:p>
          <a:p>
            <a:endParaRPr lang="en-US" dirty="0"/>
          </a:p>
          <a:p>
            <a:endParaRPr lang="en-US" dirty="0" smtClean="0"/>
          </a:p>
          <a:p>
            <a:endParaRPr lang="en-US" dirty="0"/>
          </a:p>
          <a:p>
            <a:endParaRPr lang="en-US" dirty="0"/>
          </a:p>
          <a:p>
            <a:r>
              <a:rPr lang="en-US" dirty="0" smtClean="0"/>
              <a:t>What does the error mean? And how do we fix it?</a:t>
            </a:r>
          </a:p>
          <a:p>
            <a:pPr lvl="1"/>
            <a:r>
              <a:rPr lang="en-US" dirty="0" smtClean="0"/>
              <a:t>The error says that we can’t mix </a:t>
            </a:r>
            <a:r>
              <a:rPr lang="en-US" dirty="0">
                <a:latin typeface="Consolas" charset="0"/>
                <a:ea typeface="Consolas" charset="0"/>
                <a:cs typeface="Consolas" charset="0"/>
              </a:rPr>
              <a:t>S</a:t>
            </a:r>
            <a:r>
              <a:rPr lang="en-US" dirty="0" smtClean="0">
                <a:latin typeface="Consolas" charset="0"/>
                <a:ea typeface="Consolas" charset="0"/>
                <a:cs typeface="Consolas" charset="0"/>
              </a:rPr>
              <a:t>tring</a:t>
            </a:r>
            <a:r>
              <a:rPr lang="en-US" dirty="0" smtClean="0"/>
              <a:t> </a:t>
            </a:r>
            <a:r>
              <a:rPr lang="en-US" dirty="0" smtClean="0"/>
              <a:t>and </a:t>
            </a:r>
            <a:r>
              <a:rPr lang="en-US" dirty="0" err="1">
                <a:latin typeface="Consolas" charset="0"/>
                <a:ea typeface="Consolas" charset="0"/>
                <a:cs typeface="Consolas" charset="0"/>
              </a:rPr>
              <a:t>I</a:t>
            </a:r>
            <a:r>
              <a:rPr lang="en-US" dirty="0" err="1" smtClean="0">
                <a:latin typeface="Consolas" charset="0"/>
                <a:ea typeface="Consolas" charset="0"/>
                <a:cs typeface="Consolas" charset="0"/>
              </a:rPr>
              <a:t>nt</a:t>
            </a:r>
            <a:r>
              <a:rPr lang="en-US" dirty="0" smtClean="0">
                <a:ea typeface="Consolas" charset="0"/>
                <a:cs typeface="Consolas" charset="0"/>
              </a:rPr>
              <a:t> </a:t>
            </a:r>
            <a:r>
              <a:rPr lang="en-US" dirty="0" smtClean="0">
                <a:ea typeface="Consolas" charset="0"/>
                <a:cs typeface="Consolas" charset="0"/>
              </a:rPr>
              <a:t>together when we concatenate</a:t>
            </a:r>
            <a:r>
              <a:rPr lang="en-US" dirty="0" smtClean="0"/>
              <a:t>.</a:t>
            </a:r>
          </a:p>
          <a:p>
            <a:pPr lvl="1"/>
            <a:r>
              <a:rPr lang="en-US" dirty="0" smtClean="0"/>
              <a:t>We fix the error by converting the </a:t>
            </a:r>
            <a:r>
              <a:rPr lang="en-US" dirty="0" err="1">
                <a:latin typeface="Consolas" charset="0"/>
                <a:ea typeface="Consolas" charset="0"/>
                <a:cs typeface="Consolas" charset="0"/>
              </a:rPr>
              <a:t>I</a:t>
            </a:r>
            <a:r>
              <a:rPr lang="en-US" dirty="0" err="1" smtClean="0">
                <a:latin typeface="Consolas" charset="0"/>
                <a:ea typeface="Consolas" charset="0"/>
                <a:cs typeface="Consolas" charset="0"/>
              </a:rPr>
              <a:t>nt</a:t>
            </a:r>
            <a:r>
              <a:rPr lang="en-US" dirty="0" smtClean="0"/>
              <a:t> </a:t>
            </a:r>
            <a:r>
              <a:rPr lang="en-US" dirty="0" smtClean="0"/>
              <a:t>to a </a:t>
            </a:r>
            <a:r>
              <a:rPr lang="en-US" dirty="0">
                <a:latin typeface="Consolas" charset="0"/>
                <a:ea typeface="Consolas" charset="0"/>
                <a:cs typeface="Consolas" charset="0"/>
              </a:rPr>
              <a:t>S</a:t>
            </a:r>
            <a:r>
              <a:rPr lang="en-US" dirty="0" smtClean="0">
                <a:latin typeface="Consolas" charset="0"/>
                <a:ea typeface="Consolas" charset="0"/>
                <a:cs typeface="Consolas" charset="0"/>
              </a:rPr>
              <a:t>tring</a:t>
            </a:r>
            <a:r>
              <a:rPr lang="en-US" dirty="0" smtClean="0"/>
              <a:t>.</a:t>
            </a:r>
          </a:p>
          <a:p>
            <a:pPr lvl="1"/>
            <a:endParaRPr lang="en-US" dirty="0" smtClean="0"/>
          </a:p>
        </p:txBody>
      </p:sp>
      <p:pic>
        <p:nvPicPr>
          <p:cNvPr id="7" name="Picture 6"/>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15430" y="866859"/>
            <a:ext cx="11281599" cy="472135"/>
          </a:xfrm>
          <a:prstGeom prst="rect">
            <a:avLst/>
          </a:prstGeom>
          <a:ln w="12700">
            <a:solidFill>
              <a:schemeClr val="tx1"/>
            </a:solidFill>
          </a:ln>
        </p:spPr>
      </p:pic>
      <p:pic>
        <p:nvPicPr>
          <p:cNvPr id="8" name="Picture 7"/>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975858" y="1853830"/>
            <a:ext cx="7074754" cy="372869"/>
          </a:xfrm>
          <a:prstGeom prst="rect">
            <a:avLst/>
          </a:prstGeom>
          <a:ln w="12700">
            <a:solidFill>
              <a:schemeClr val="tx1"/>
            </a:solidFill>
          </a:ln>
        </p:spPr>
      </p:pic>
      <p:pic>
        <p:nvPicPr>
          <p:cNvPr id="9" name="Picture 8"/>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15430" y="3432561"/>
            <a:ext cx="4668280" cy="1269045"/>
          </a:xfrm>
          <a:prstGeom prst="rect">
            <a:avLst/>
          </a:prstGeom>
          <a:ln w="12700">
            <a:solidFill>
              <a:schemeClr val="tx1"/>
            </a:solidFill>
          </a:ln>
        </p:spPr>
      </p:pic>
      <p:pic>
        <p:nvPicPr>
          <p:cNvPr id="10" name="Picture 9"/>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a:stretch/>
        </p:blipFill>
        <p:spPr>
          <a:xfrm>
            <a:off x="6745596" y="3406714"/>
            <a:ext cx="4015143" cy="1294892"/>
          </a:xfrm>
          <a:prstGeom prst="rect">
            <a:avLst/>
          </a:prstGeom>
          <a:ln w="12700">
            <a:solidFill>
              <a:schemeClr val="tx1"/>
            </a:solidFill>
          </a:ln>
        </p:spPr>
      </p:pic>
      <p:sp>
        <p:nvSpPr>
          <p:cNvPr id="11" name="Content Placeholder 2"/>
          <p:cNvSpPr txBox="1">
            <a:spLocks/>
          </p:cNvSpPr>
          <p:nvPr/>
        </p:nvSpPr>
        <p:spPr>
          <a:xfrm>
            <a:off x="6731035" y="2821860"/>
            <a:ext cx="2603476" cy="529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The error is: </a:t>
            </a:r>
          </a:p>
          <a:p>
            <a:pPr lvl="1"/>
            <a:endParaRPr lang="en-US" dirty="0" smtClean="0"/>
          </a:p>
        </p:txBody>
      </p:sp>
    </p:spTree>
    <p:extLst>
      <p:ext uri="{BB962C8B-B14F-4D97-AF65-F5344CB8AC3E}">
        <p14:creationId xmlns:p14="http://schemas.microsoft.com/office/powerpoint/2010/main" val="21763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blinds(horizontal)">
                                      <p:cBhvr>
                                        <p:cTn id="28" dur="500"/>
                                        <p:tgtEl>
                                          <p:spTgt spid="3">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blinds(horizontal)">
                                      <p:cBhvr>
                                        <p:cTn id="33" dur="500"/>
                                        <p:tgtEl>
                                          <p:spTgt spid="3">
                                            <p:txEl>
                                              <p:pRg st="11" end="1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xEl>
                                              <p:pRg st="12" end="12"/>
                                            </p:txEl>
                                          </p:spTgt>
                                        </p:tgtEl>
                                        <p:attrNameLst>
                                          <p:attrName>style.visibility</p:attrName>
                                        </p:attrNameLst>
                                      </p:cBhvr>
                                      <p:to>
                                        <p:strVal val="visible"/>
                                      </p:to>
                                    </p:set>
                                    <p:animEffect transition="in" filter="blinds(horizontal)">
                                      <p:cBhvr>
                                        <p:cTn id="3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591"/>
            <a:ext cx="10515600" cy="1325563"/>
          </a:xfrm>
        </p:spPr>
        <p:txBody>
          <a:bodyPr/>
          <a:lstStyle/>
          <a:p>
            <a:r>
              <a:rPr lang="en-US" b="1" dirty="0" smtClean="0"/>
              <a:t>Type Conversion</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210528"/>
            <a:ext cx="11179630" cy="5629772"/>
          </a:xfrm>
        </p:spPr>
        <p:txBody>
          <a:bodyPr>
            <a:normAutofit/>
          </a:bodyPr>
          <a:lstStyle/>
          <a:p>
            <a:r>
              <a:rPr lang="en-US" dirty="0" smtClean="0"/>
              <a:t>In Swift, we convert a value from 1 type to another by creating another version of it. We say that we make an </a:t>
            </a:r>
            <a:r>
              <a:rPr lang="en-US" i="1" dirty="0" smtClean="0"/>
              <a:t>instance</a:t>
            </a:r>
            <a:r>
              <a:rPr lang="en-US" dirty="0" smtClean="0"/>
              <a:t> of the desired type.</a:t>
            </a:r>
          </a:p>
          <a:p>
            <a:r>
              <a:rPr lang="en-US" dirty="0" smtClean="0"/>
              <a:t>Run the following code</a:t>
            </a:r>
            <a:r>
              <a:rPr lang="en-US" dirty="0" smtClean="0"/>
              <a:t>:</a:t>
            </a:r>
          </a:p>
          <a:p>
            <a:endParaRPr lang="en-US" dirty="0"/>
          </a:p>
          <a:p>
            <a:endParaRPr lang="en-US" dirty="0" smtClean="0"/>
          </a:p>
          <a:p>
            <a:endParaRPr lang="en-US" dirty="0"/>
          </a:p>
          <a:p>
            <a:endParaRPr lang="en-US" dirty="0" smtClean="0"/>
          </a:p>
          <a:p>
            <a:r>
              <a:rPr lang="en-US" dirty="0" smtClean="0"/>
              <a:t>The output is</a:t>
            </a:r>
            <a:endParaRPr lang="en-US" dirty="0" smtClean="0"/>
          </a:p>
          <a:p>
            <a:r>
              <a:rPr lang="en-US" dirty="0" smtClean="0">
                <a:latin typeface="Consolas" charset="0"/>
                <a:ea typeface="Consolas" charset="0"/>
                <a:cs typeface="Consolas" charset="0"/>
              </a:rPr>
              <a:t>String()</a:t>
            </a:r>
            <a:r>
              <a:rPr lang="en-US" dirty="0" smtClean="0"/>
              <a:t> is used to convert something else  to a </a:t>
            </a:r>
            <a:r>
              <a:rPr lang="en-US" dirty="0" smtClean="0">
                <a:latin typeface="Consolas" charset="0"/>
                <a:ea typeface="Consolas" charset="0"/>
                <a:cs typeface="Consolas" charset="0"/>
              </a:rPr>
              <a:t>String</a:t>
            </a:r>
            <a:r>
              <a:rPr lang="en-US" dirty="0" smtClean="0"/>
              <a:t>.</a:t>
            </a:r>
            <a:endParaRPr lang="en-US" dirty="0"/>
          </a:p>
          <a:p>
            <a:r>
              <a:rPr lang="en-US" dirty="0" smtClean="0"/>
              <a:t>Can we place an </a:t>
            </a:r>
            <a:r>
              <a:rPr lang="en-US" dirty="0" err="1" smtClean="0">
                <a:latin typeface="Consolas" charset="0"/>
                <a:ea typeface="Consolas" charset="0"/>
                <a:cs typeface="Consolas" charset="0"/>
              </a:rPr>
              <a:t>Int</a:t>
            </a:r>
            <a:r>
              <a:rPr lang="en-US" dirty="0" smtClean="0"/>
              <a:t> into the </a:t>
            </a:r>
            <a:r>
              <a:rPr lang="en-US" dirty="0" smtClean="0">
                <a:latin typeface="Consolas" charset="0"/>
                <a:ea typeface="Consolas" charset="0"/>
                <a:cs typeface="Consolas" charset="0"/>
              </a:rPr>
              <a:t>print()</a:t>
            </a:r>
            <a:r>
              <a:rPr lang="en-US" dirty="0" smtClean="0"/>
              <a:t> function? Let’s find out!</a:t>
            </a:r>
            <a:endParaRPr lang="en-US" dirty="0" smtClean="0"/>
          </a:p>
          <a:p>
            <a:endParaRPr lang="en-US" dirty="0"/>
          </a:p>
          <a:p>
            <a:pPr lvl="1"/>
            <a:endParaRPr lang="en-US" dirty="0" smtClean="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65859" y="2809109"/>
            <a:ext cx="5422449" cy="1471918"/>
          </a:xfrm>
          <a:prstGeom prst="rect">
            <a:avLst/>
          </a:prstGeom>
          <a:ln w="12700">
            <a:solidFill>
              <a:schemeClr val="tx1"/>
            </a:solidFill>
          </a:ln>
        </p:spPr>
      </p:pic>
      <p:sp>
        <p:nvSpPr>
          <p:cNvPr id="7" name="Rectangle 6"/>
          <p:cNvSpPr/>
          <p:nvPr/>
        </p:nvSpPr>
        <p:spPr>
          <a:xfrm>
            <a:off x="3839440" y="3746501"/>
            <a:ext cx="1101437" cy="4445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448143" y="2939283"/>
            <a:ext cx="2779662" cy="4445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448143" y="3383783"/>
            <a:ext cx="530733" cy="36271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6227805" y="3200400"/>
            <a:ext cx="149516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3978876" y="3583459"/>
            <a:ext cx="3744097" cy="411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731604" y="2969567"/>
            <a:ext cx="1571464" cy="461665"/>
          </a:xfrm>
          <a:prstGeom prst="rect">
            <a:avLst/>
          </a:prstGeom>
          <a:noFill/>
        </p:spPr>
        <p:txBody>
          <a:bodyPr wrap="square" rtlCol="0">
            <a:spAutoFit/>
          </a:bodyPr>
          <a:lstStyle/>
          <a:p>
            <a:r>
              <a:rPr lang="en-US" sz="2400" b="1" dirty="0" smtClean="0">
                <a:solidFill>
                  <a:srgbClr val="FF0000"/>
                </a:solidFill>
                <a:latin typeface="Consolas" charset="0"/>
                <a:ea typeface="Consolas" charset="0"/>
                <a:cs typeface="Consolas" charset="0"/>
              </a:rPr>
              <a:t>String</a:t>
            </a:r>
            <a:endParaRPr lang="en-US" sz="2400" b="1" dirty="0">
              <a:solidFill>
                <a:srgbClr val="FF0000"/>
              </a:solidFill>
              <a:latin typeface="Consolas" charset="0"/>
              <a:ea typeface="Consolas" charset="0"/>
              <a:cs typeface="Consolas" charset="0"/>
            </a:endParaRPr>
          </a:p>
        </p:txBody>
      </p:sp>
      <p:sp>
        <p:nvSpPr>
          <p:cNvPr id="15" name="TextBox 14"/>
          <p:cNvSpPr txBox="1"/>
          <p:nvPr/>
        </p:nvSpPr>
        <p:spPr>
          <a:xfrm>
            <a:off x="7740235" y="3383783"/>
            <a:ext cx="1571464" cy="461665"/>
          </a:xfrm>
          <a:prstGeom prst="rect">
            <a:avLst/>
          </a:prstGeom>
          <a:noFill/>
        </p:spPr>
        <p:txBody>
          <a:bodyPr wrap="square" rtlCol="0">
            <a:spAutoFit/>
          </a:bodyPr>
          <a:lstStyle/>
          <a:p>
            <a:r>
              <a:rPr lang="en-US" sz="2400" b="1" dirty="0" err="1" smtClean="0">
                <a:solidFill>
                  <a:srgbClr val="FF0000"/>
                </a:solidFill>
                <a:latin typeface="Consolas" charset="0"/>
                <a:ea typeface="Consolas" charset="0"/>
                <a:cs typeface="Consolas" charset="0"/>
              </a:rPr>
              <a:t>Int</a:t>
            </a:r>
            <a:endParaRPr lang="en-US" sz="2400" b="1" dirty="0">
              <a:solidFill>
                <a:srgbClr val="FF0000"/>
              </a:solidFill>
              <a:latin typeface="Consolas" charset="0"/>
              <a:ea typeface="Consolas" charset="0"/>
              <a:cs typeface="Consolas" charset="0"/>
            </a:endParaRPr>
          </a:p>
        </p:txBody>
      </p:sp>
      <p:pic>
        <p:nvPicPr>
          <p:cNvPr id="16" name="Picture 1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192907" y="4672318"/>
            <a:ext cx="3488504" cy="441549"/>
          </a:xfrm>
          <a:prstGeom prst="rect">
            <a:avLst/>
          </a:prstGeom>
          <a:ln w="12700">
            <a:solidFill>
              <a:schemeClr val="tx1"/>
            </a:solidFill>
          </a:ln>
        </p:spPr>
      </p:pic>
    </p:spTree>
    <p:extLst>
      <p:ext uri="{BB962C8B-B14F-4D97-AF65-F5344CB8AC3E}">
        <p14:creationId xmlns:p14="http://schemas.microsoft.com/office/powerpoint/2010/main" val="170745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linds(horizontal)">
                                      <p:cBhvr>
                                        <p:cTn id="15" dur="500"/>
                                        <p:tgtEl>
                                          <p:spTgt spid="3">
                                            <p:txEl>
                                              <p:pRg st="6" end="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blinds(horizontal)">
                                      <p:cBhvr>
                                        <p:cTn id="23" dur="500"/>
                                        <p:tgtEl>
                                          <p:spTgt spid="3">
                                            <p:txEl>
                                              <p:pRg st="7" end="7"/>
                                            </p:txEl>
                                          </p:spTgt>
                                        </p:tgtEl>
                                      </p:cBhvr>
                                    </p:animEffect>
                                  </p:childTnLst>
                                </p:cTn>
                              </p:par>
                              <p:par>
                                <p:cTn id="24" presetID="3" presetClass="entr" presetSubtype="10" fill="hold" grpId="0" nodeType="withEffect">
                                  <p:stCondLst>
                                    <p:cond delay="200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par>
                                <p:cTn id="32" presetID="3" presetClass="entr" presetSubtype="1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1"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1"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par>
                                <p:cTn id="43" presetID="3" presetClass="entr" presetSubtype="1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linds(horizontal)">
                                      <p:cBhvr>
                                        <p:cTn id="45" dur="500"/>
                                        <p:tgtEl>
                                          <p:spTgt spid="12"/>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linds(horizontal)">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blinds(horizontal)">
                                      <p:cBhvr>
                                        <p:cTn id="5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1" animBg="1"/>
      <p:bldP spid="10" grpId="1" animBg="1"/>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6" name="Title 5"/>
          <p:cNvSpPr>
            <a:spLocks noGrp="1"/>
          </p:cNvSpPr>
          <p:nvPr>
            <p:ph type="title"/>
          </p:nvPr>
        </p:nvSpPr>
        <p:spPr/>
        <p:txBody>
          <a:bodyPr/>
          <a:lstStyle/>
          <a:p>
            <a:r>
              <a:rPr lang="en-SG" dirty="0" smtClean="0">
                <a:solidFill>
                  <a:schemeClr val="bg1">
                    <a:lumMod val="95000"/>
                  </a:schemeClr>
                </a:solidFill>
              </a:rPr>
              <a:t>2-Day Schedule</a:t>
            </a:r>
            <a:endParaRPr lang="en-SG" dirty="0">
              <a:solidFill>
                <a:schemeClr val="bg1">
                  <a:lumMod val="95000"/>
                </a:schemeClr>
              </a:solidFill>
            </a:endParaRPr>
          </a:p>
        </p:txBody>
      </p:sp>
      <p:graphicFrame>
        <p:nvGraphicFramePr>
          <p:cNvPr id="7" name="Content Placeholder 4"/>
          <p:cNvGraphicFramePr>
            <a:graphicFrameLocks noGrp="1"/>
          </p:cNvGraphicFramePr>
          <p:nvPr>
            <p:ph idx="1"/>
          </p:nvPr>
        </p:nvGraphicFramePr>
        <p:xfrm>
          <a:off x="1981200" y="1488184"/>
          <a:ext cx="8229600" cy="4965152"/>
        </p:xfrm>
        <a:graphic>
          <a:graphicData uri="http://schemas.openxmlformats.org/drawingml/2006/table">
            <a:tbl>
              <a:tblPr firstRow="1" bandRow="1">
                <a:tableStyleId>{93296810-A885-4BE3-A3E7-6D5BEEA58F35}</a:tableStyleId>
              </a:tblPr>
              <a:tblGrid>
                <a:gridCol w="4114800"/>
                <a:gridCol w="4114800"/>
              </a:tblGrid>
              <a:tr h="620644">
                <a:tc>
                  <a:txBody>
                    <a:bodyPr/>
                    <a:lstStyle/>
                    <a:p>
                      <a:r>
                        <a:rPr lang="en-SG" dirty="0" smtClean="0"/>
                        <a:t>Day 1</a:t>
                      </a:r>
                      <a:endParaRPr lang="en-SG" dirty="0"/>
                    </a:p>
                  </a:txBody>
                  <a:tcPr/>
                </a:tc>
                <a:tc>
                  <a:txBody>
                    <a:bodyPr/>
                    <a:lstStyle/>
                    <a:p>
                      <a:r>
                        <a:rPr lang="en-SG" dirty="0" smtClean="0"/>
                        <a:t>Day 2</a:t>
                      </a:r>
                      <a:endParaRPr lang="en-SG" dirty="0"/>
                    </a:p>
                  </a:txBody>
                  <a:tcPr/>
                </a:tc>
              </a:tr>
              <a:tr h="620644">
                <a:tc>
                  <a:txBody>
                    <a:bodyPr/>
                    <a:lstStyle/>
                    <a:p>
                      <a:r>
                        <a:rPr lang="en-SG" dirty="0" smtClean="0"/>
                        <a:t>10am</a:t>
                      </a:r>
                      <a:r>
                        <a:rPr lang="en-SG" baseline="0" dirty="0" smtClean="0"/>
                        <a:t>  Setup / installations for 15minutes</a:t>
                      </a:r>
                      <a:endParaRPr lang="en-SG" dirty="0"/>
                    </a:p>
                  </a:txBody>
                  <a:tcPr/>
                </a:tc>
                <a:tc>
                  <a:txBody>
                    <a:bodyPr/>
                    <a:lstStyle/>
                    <a:p>
                      <a:r>
                        <a:rPr lang="en-SG" dirty="0" smtClean="0"/>
                        <a:t>8.30am                                    Arrive to class</a:t>
                      </a:r>
                      <a:endParaRPr lang="en-SG" dirty="0"/>
                    </a:p>
                  </a:txBody>
                  <a:tcPr/>
                </a:tc>
              </a:tr>
              <a:tr h="620644">
                <a:tc>
                  <a:txBody>
                    <a:bodyPr/>
                    <a:lstStyle/>
                    <a:p>
                      <a:r>
                        <a:rPr lang="en-SG" dirty="0" smtClean="0"/>
                        <a:t>10am-12.30pm                         Workshop</a:t>
                      </a:r>
                      <a:endParaRPr lang="en-SG" dirty="0"/>
                    </a:p>
                  </a:txBody>
                  <a:tcPr/>
                </a:tc>
                <a:tc>
                  <a:txBody>
                    <a:bodyPr/>
                    <a:lstStyle/>
                    <a:p>
                      <a:r>
                        <a:rPr lang="en-SG" dirty="0" smtClean="0"/>
                        <a:t>9am-10am                                     Workshop</a:t>
                      </a:r>
                      <a:endParaRPr lang="en-SG" dirty="0"/>
                    </a:p>
                  </a:txBody>
                  <a:tcPr/>
                </a:tc>
              </a:tr>
              <a:tr h="620644">
                <a:tc>
                  <a:txBody>
                    <a:bodyPr/>
                    <a:lstStyle/>
                    <a:p>
                      <a:r>
                        <a:rPr lang="en-SG" dirty="0" smtClean="0"/>
                        <a:t>12.30pm</a:t>
                      </a:r>
                      <a:r>
                        <a:rPr lang="en-SG" baseline="0" dirty="0" smtClean="0"/>
                        <a:t>                                1 hour Lunch</a:t>
                      </a:r>
                      <a:endParaRPr lang="en-SG" dirty="0"/>
                    </a:p>
                  </a:txBody>
                  <a:tcPr/>
                </a:tc>
                <a:tc>
                  <a:txBody>
                    <a:bodyPr/>
                    <a:lstStyle/>
                    <a:p>
                      <a:r>
                        <a:rPr lang="en-SG" dirty="0" smtClean="0"/>
                        <a:t>10am-10.15am                              Tea</a:t>
                      </a:r>
                      <a:r>
                        <a:rPr lang="en-SG" baseline="0" dirty="0" smtClean="0"/>
                        <a:t> </a:t>
                      </a:r>
                      <a:r>
                        <a:rPr lang="en-SG" dirty="0" smtClean="0"/>
                        <a:t>Break</a:t>
                      </a:r>
                      <a:endParaRPr lang="en-SG" dirty="0"/>
                    </a:p>
                  </a:txBody>
                  <a:tcPr/>
                </a:tc>
              </a:tr>
              <a:tr h="620644">
                <a:tc>
                  <a:txBody>
                    <a:bodyPr/>
                    <a:lstStyle/>
                    <a:p>
                      <a:r>
                        <a:rPr lang="en-SG" dirty="0" smtClean="0"/>
                        <a:t>1.30pm</a:t>
                      </a:r>
                      <a:r>
                        <a:rPr lang="en-SG" baseline="0" dirty="0" smtClean="0"/>
                        <a:t> to 3.30pm                   Workshop</a:t>
                      </a:r>
                      <a:endParaRPr lang="en-SG" dirty="0"/>
                    </a:p>
                  </a:txBody>
                  <a:tcPr/>
                </a:tc>
                <a:tc>
                  <a:txBody>
                    <a:bodyPr/>
                    <a:lstStyle/>
                    <a:p>
                      <a:r>
                        <a:rPr lang="en-SG" dirty="0" smtClean="0"/>
                        <a:t>10.15am-12.30pm                     </a:t>
                      </a:r>
                      <a:r>
                        <a:rPr lang="en-SG" baseline="0" dirty="0" smtClean="0"/>
                        <a:t> Workshop</a:t>
                      </a:r>
                      <a:endParaRPr lang="en-SG" dirty="0"/>
                    </a:p>
                  </a:txBody>
                  <a:tcPr/>
                </a:tc>
              </a:tr>
              <a:tr h="620644">
                <a:tc>
                  <a:txBody>
                    <a:bodyPr/>
                    <a:lstStyle/>
                    <a:p>
                      <a:r>
                        <a:rPr lang="en-SG" dirty="0" smtClean="0"/>
                        <a:t>3.30pm -3.45pm</a:t>
                      </a:r>
                      <a:r>
                        <a:rPr lang="en-SG" baseline="0" dirty="0" smtClean="0"/>
                        <a:t>                        </a:t>
                      </a:r>
                      <a:r>
                        <a:rPr lang="en-SG" dirty="0" smtClean="0"/>
                        <a:t>Tea Break</a:t>
                      </a:r>
                      <a:endParaRPr lang="en-SG" dirty="0"/>
                    </a:p>
                  </a:txBody>
                  <a:tcPr/>
                </a:tc>
                <a:tc>
                  <a:txBody>
                    <a:bodyPr/>
                    <a:lstStyle/>
                    <a:p>
                      <a:r>
                        <a:rPr lang="en-SG" dirty="0" smtClean="0"/>
                        <a:t>12.30pm                                  1 hour lunch</a:t>
                      </a:r>
                      <a:endParaRPr lang="en-SG" dirty="0"/>
                    </a:p>
                  </a:txBody>
                  <a:tcPr/>
                </a:tc>
              </a:tr>
              <a:tr h="620644">
                <a:tc>
                  <a:txBody>
                    <a:bodyPr/>
                    <a:lstStyle/>
                    <a:p>
                      <a:r>
                        <a:rPr lang="en-SG" dirty="0" smtClean="0"/>
                        <a:t>3.45pm-5.15pm                       Workshop</a:t>
                      </a:r>
                      <a:endParaRPr lang="en-SG" dirty="0"/>
                    </a:p>
                  </a:txBody>
                  <a:tcPr/>
                </a:tc>
                <a:tc>
                  <a:txBody>
                    <a:bodyPr/>
                    <a:lstStyle/>
                    <a:p>
                      <a:r>
                        <a:rPr lang="en-SG" dirty="0" smtClean="0"/>
                        <a:t>3.30pm-3.45pm                           Tea Break</a:t>
                      </a:r>
                      <a:endParaRPr lang="en-SG" dirty="0"/>
                    </a:p>
                  </a:txBody>
                  <a:tcPr/>
                </a:tc>
              </a:tr>
              <a:tr h="620644">
                <a:tc>
                  <a:txBody>
                    <a:bodyPr/>
                    <a:lstStyle/>
                    <a:p>
                      <a:r>
                        <a:rPr lang="en-SG" dirty="0" smtClean="0"/>
                        <a:t>5.30pm                                           Dismiss</a:t>
                      </a:r>
                      <a:endParaRPr lang="en-SG" dirty="0"/>
                    </a:p>
                  </a:txBody>
                  <a:tcPr/>
                </a:tc>
                <a:tc>
                  <a:txBody>
                    <a:bodyPr/>
                    <a:lstStyle/>
                    <a:p>
                      <a:r>
                        <a:rPr lang="en-SG" dirty="0" smtClean="0"/>
                        <a:t>4pm                                 Project</a:t>
                      </a:r>
                      <a:r>
                        <a:rPr lang="en-SG" baseline="0" dirty="0" smtClean="0"/>
                        <a:t> Showcase</a:t>
                      </a:r>
                      <a:endParaRPr lang="en-SG" dirty="0"/>
                    </a:p>
                  </a:txBody>
                  <a:tcPr/>
                </a:tc>
              </a:tr>
            </a:tbl>
          </a:graphicData>
        </a:graphic>
      </p:graphicFrame>
    </p:spTree>
    <p:extLst>
      <p:ext uri="{BB962C8B-B14F-4D97-AF65-F5344CB8AC3E}">
        <p14:creationId xmlns:p14="http://schemas.microsoft.com/office/powerpoint/2010/main" val="5473035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990599" y="268990"/>
            <a:ext cx="11179630" cy="6388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Run the following code:</a:t>
            </a:r>
          </a:p>
          <a:p>
            <a:endParaRPr lang="en-US" dirty="0" smtClean="0"/>
          </a:p>
          <a:p>
            <a:endParaRPr lang="en-US" dirty="0" smtClean="0"/>
          </a:p>
          <a:p>
            <a:endParaRPr lang="en-US" dirty="0" smtClean="0"/>
          </a:p>
          <a:p>
            <a:endParaRPr lang="en-US" dirty="0" smtClean="0"/>
          </a:p>
          <a:p>
            <a:r>
              <a:rPr lang="en-US" dirty="0" smtClean="0"/>
              <a:t>The output is</a:t>
            </a:r>
          </a:p>
          <a:p>
            <a:r>
              <a:rPr lang="en-US" dirty="0" smtClean="0"/>
              <a:t>We see that the </a:t>
            </a:r>
            <a:r>
              <a:rPr lang="en-US" dirty="0" smtClean="0">
                <a:latin typeface="Consolas" charset="0"/>
                <a:ea typeface="Consolas" charset="0"/>
                <a:cs typeface="Consolas" charset="0"/>
              </a:rPr>
              <a:t>print()</a:t>
            </a:r>
            <a:r>
              <a:rPr lang="en-US" dirty="0" smtClean="0"/>
              <a:t> function can also do mathematical operations when we use </a:t>
            </a:r>
            <a:r>
              <a:rPr lang="en-US" dirty="0" smtClean="0">
                <a:latin typeface="Consolas" charset="0"/>
                <a:ea typeface="Consolas" charset="0"/>
                <a:cs typeface="Consolas" charset="0"/>
              </a:rPr>
              <a:t>Int</a:t>
            </a:r>
            <a:r>
              <a:rPr lang="en-US" dirty="0" smtClean="0"/>
              <a:t>.</a:t>
            </a:r>
          </a:p>
          <a:p>
            <a:endParaRPr lang="en-US" sz="1200" dirty="0" smtClean="0"/>
          </a:p>
          <a:p>
            <a:r>
              <a:rPr lang="en-US" dirty="0" smtClean="0"/>
              <a:t>Run the following code:</a:t>
            </a:r>
          </a:p>
          <a:p>
            <a:endParaRPr lang="en-US" dirty="0" smtClean="0"/>
          </a:p>
          <a:p>
            <a:endParaRPr lang="en-US" dirty="0" smtClean="0"/>
          </a:p>
          <a:p>
            <a:endParaRPr lang="en-US" dirty="0" smtClean="0"/>
          </a:p>
          <a:p>
            <a:endParaRPr lang="en-US" dirty="0" smtClean="0"/>
          </a:p>
          <a:p>
            <a:endParaRPr lang="en-US" dirty="0" smtClean="0"/>
          </a:p>
          <a:p>
            <a:pPr lvl="1"/>
            <a:endParaRPr lang="en-US" dirty="0" smtClean="0"/>
          </a:p>
        </p:txBody>
      </p:sp>
      <p:sp>
        <p:nvSpPr>
          <p:cNvPr id="3" name="Content Placeholder 2"/>
          <p:cNvSpPr>
            <a:spLocks noGrp="1"/>
          </p:cNvSpPr>
          <p:nvPr>
            <p:ph idx="1"/>
          </p:nvPr>
        </p:nvSpPr>
        <p:spPr>
          <a:xfrm>
            <a:off x="4920448" y="5022753"/>
            <a:ext cx="5847400" cy="771858"/>
          </a:xfrm>
        </p:spPr>
        <p:txBody>
          <a:bodyPr>
            <a:normAutofit/>
          </a:bodyPr>
          <a:lstStyle/>
          <a:p>
            <a:r>
              <a:rPr lang="en-US" dirty="0" smtClean="0"/>
              <a:t>What error do you see?</a:t>
            </a:r>
            <a:endParaRPr lang="en-US" dirty="0"/>
          </a:p>
          <a:p>
            <a:endParaRPr lang="en-US" dirty="0" smtClean="0"/>
          </a:p>
          <a:p>
            <a:endParaRPr lang="en-US" dirty="0"/>
          </a:p>
          <a:p>
            <a:endParaRPr lang="en-US" dirty="0" smtClean="0"/>
          </a:p>
          <a:p>
            <a:endParaRPr lang="en-US" dirty="0"/>
          </a:p>
          <a:p>
            <a:pPr lvl="1"/>
            <a:endParaRPr lang="en-US" dirty="0" smtClean="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339756" y="815432"/>
            <a:ext cx="2585884" cy="1407258"/>
          </a:xfrm>
          <a:prstGeom prst="rect">
            <a:avLst/>
          </a:prstGeom>
          <a:ln w="12700">
            <a:solidFill>
              <a:schemeClr val="tx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325482" y="2899532"/>
            <a:ext cx="470647" cy="333488"/>
          </a:xfrm>
          <a:prstGeom prst="rect">
            <a:avLst/>
          </a:prstGeom>
          <a:ln w="12700">
            <a:solidFill>
              <a:schemeClr val="tx1"/>
            </a:solidFill>
          </a:ln>
        </p:spPr>
      </p:pic>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l="5296"/>
          <a:stretch/>
        </p:blipFill>
        <p:spPr>
          <a:xfrm>
            <a:off x="1339756" y="5090982"/>
            <a:ext cx="2833232" cy="1407258"/>
          </a:xfrm>
          <a:prstGeom prst="rect">
            <a:avLst/>
          </a:prstGeom>
          <a:ln w="12700">
            <a:solidFill>
              <a:schemeClr val="tx1"/>
            </a:solidFill>
          </a:ln>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0784" t="73168" r="12706" b="23333"/>
          <a:stretch/>
        </p:blipFill>
        <p:spPr>
          <a:xfrm>
            <a:off x="4296750" y="5563955"/>
            <a:ext cx="7721079" cy="298885"/>
          </a:xfrm>
          <a:prstGeom prst="rect">
            <a:avLst/>
          </a:prstGeom>
          <a:ln w="12700">
            <a:solidFill>
              <a:schemeClr val="tx1"/>
            </a:solidFill>
          </a:ln>
        </p:spPr>
      </p:pic>
    </p:spTree>
    <p:extLst>
      <p:ext uri="{BB962C8B-B14F-4D97-AF65-F5344CB8AC3E}">
        <p14:creationId xmlns:p14="http://schemas.microsoft.com/office/powerpoint/2010/main" val="20124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animEffect transition="in" filter="blinds(horizontal)">
                                      <p:cBhvr>
                                        <p:cTn id="7" dur="500"/>
                                        <p:tgtEl>
                                          <p:spTgt spid="9">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animEffect transition="in" filter="blinds(horizontal)">
                                      <p:cBhvr>
                                        <p:cTn id="15" dur="500"/>
                                        <p:tgtEl>
                                          <p:spTgt spid="9">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
                                            <p:txEl>
                                              <p:pRg st="8" end="8"/>
                                            </p:txEl>
                                          </p:spTgt>
                                        </p:tgtEl>
                                        <p:attrNameLst>
                                          <p:attrName>style.visibility</p:attrName>
                                        </p:attrNameLst>
                                      </p:cBhvr>
                                      <p:to>
                                        <p:strVal val="visible"/>
                                      </p:to>
                                    </p:set>
                                    <p:animEffect transition="in" filter="blinds(horizontal)">
                                      <p:cBhvr>
                                        <p:cTn id="20" dur="500"/>
                                        <p:tgtEl>
                                          <p:spTgt spid="9">
                                            <p:txEl>
                                              <p:pRg st="8" end="8"/>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blinds(horizontal)">
                                      <p:cBhvr>
                                        <p:cTn id="28" dur="500"/>
                                        <p:tgtEl>
                                          <p:spTgt spid="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62153"/>
            <a:ext cx="10515600" cy="4214648"/>
          </a:xfrm>
        </p:spPr>
        <p:txBody>
          <a:bodyPr/>
          <a:lstStyle/>
          <a:p>
            <a:r>
              <a:rPr lang="en-US" dirty="0" smtClean="0"/>
              <a:t>The error says that we can’t mix </a:t>
            </a:r>
            <a:r>
              <a:rPr lang="en-US" dirty="0" smtClean="0">
                <a:latin typeface="Consolas" charset="0"/>
                <a:ea typeface="Consolas" charset="0"/>
                <a:cs typeface="Consolas" charset="0"/>
              </a:rPr>
              <a:t>Double</a:t>
            </a:r>
            <a:r>
              <a:rPr lang="en-US" dirty="0" smtClean="0"/>
              <a:t> and </a:t>
            </a:r>
            <a:r>
              <a:rPr lang="en-US" dirty="0" err="1" smtClean="0">
                <a:latin typeface="Consolas" charset="0"/>
                <a:ea typeface="Consolas" charset="0"/>
                <a:cs typeface="Consolas" charset="0"/>
              </a:rPr>
              <a:t>Int</a:t>
            </a:r>
            <a:r>
              <a:rPr lang="en-US" dirty="0" smtClean="0"/>
              <a:t> together.</a:t>
            </a:r>
          </a:p>
          <a:p>
            <a:r>
              <a:rPr lang="en-US" dirty="0" smtClean="0"/>
              <a:t>Can you fix the error in the code on the previous slide?</a:t>
            </a:r>
          </a:p>
          <a:p>
            <a:r>
              <a:rPr lang="en-US" dirty="0" smtClean="0"/>
              <a:t>We need to convert the </a:t>
            </a:r>
            <a:r>
              <a:rPr lang="en-US" dirty="0" err="1" smtClean="0">
                <a:latin typeface="Consolas" charset="0"/>
                <a:ea typeface="Consolas" charset="0"/>
                <a:cs typeface="Consolas" charset="0"/>
              </a:rPr>
              <a:t>Int</a:t>
            </a:r>
            <a:r>
              <a:rPr lang="en-US" dirty="0" smtClean="0"/>
              <a:t> to a </a:t>
            </a:r>
            <a:r>
              <a:rPr lang="en-US" dirty="0" smtClean="0">
                <a:latin typeface="Consolas" charset="0"/>
                <a:ea typeface="Consolas" charset="0"/>
                <a:cs typeface="Consolas" charset="0"/>
              </a:rPr>
              <a:t>Double</a:t>
            </a:r>
            <a:r>
              <a:rPr lang="en-US" dirty="0" smtClean="0"/>
              <a:t>:</a:t>
            </a:r>
          </a:p>
          <a:p>
            <a:endParaRPr lang="en-US" dirty="0"/>
          </a:p>
          <a:p>
            <a:endParaRPr lang="en-US" dirty="0" smtClean="0"/>
          </a:p>
          <a:p>
            <a:endParaRPr lang="en-US" dirty="0" smtClean="0"/>
          </a:p>
          <a:p>
            <a:endParaRPr lang="en-US" dirty="0" smtClean="0"/>
          </a:p>
          <a:p>
            <a:r>
              <a:rPr lang="en-US" dirty="0" smtClean="0"/>
              <a:t>What if we converted the </a:t>
            </a:r>
            <a:r>
              <a:rPr lang="en-US" dirty="0" smtClean="0">
                <a:latin typeface="Consolas" charset="0"/>
                <a:ea typeface="Consolas" charset="0"/>
                <a:cs typeface="Consolas" charset="0"/>
              </a:rPr>
              <a:t>Double</a:t>
            </a:r>
            <a:r>
              <a:rPr lang="en-US" dirty="0" smtClean="0"/>
              <a:t> to an </a:t>
            </a:r>
            <a:r>
              <a:rPr lang="en-US" dirty="0" err="1" smtClean="0">
                <a:latin typeface="Consolas" charset="0"/>
                <a:ea typeface="Consolas" charset="0"/>
                <a:cs typeface="Consolas" charset="0"/>
              </a:rPr>
              <a:t>Int</a:t>
            </a:r>
            <a:r>
              <a:rPr lang="en-US" dirty="0" smtClean="0"/>
              <a:t>?</a:t>
            </a:r>
          </a:p>
          <a:p>
            <a:endParaRPr lang="en-US" dirty="0" smtClean="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7367" y="2346061"/>
            <a:ext cx="3892444" cy="1208833"/>
          </a:xfrm>
          <a:prstGeom prst="rect">
            <a:avLst/>
          </a:prstGeom>
          <a:ln w="12700">
            <a:solidFill>
              <a:schemeClr val="tx1"/>
            </a:solidFill>
          </a:ln>
        </p:spPr>
      </p:pic>
      <p:sp>
        <p:nvSpPr>
          <p:cNvPr id="5" name="Content Placeholder 2"/>
          <p:cNvSpPr txBox="1">
            <a:spLocks/>
          </p:cNvSpPr>
          <p:nvPr/>
        </p:nvSpPr>
        <p:spPr>
          <a:xfrm>
            <a:off x="5428978" y="2346061"/>
            <a:ext cx="2362472" cy="587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mtClean="0"/>
              <a:t>The output is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758792" y="2428567"/>
            <a:ext cx="773723" cy="313765"/>
          </a:xfrm>
          <a:prstGeom prst="rect">
            <a:avLst/>
          </a:prstGeom>
          <a:ln w="12700">
            <a:solidFill>
              <a:schemeClr val="tx1"/>
            </a:solidFill>
          </a:ln>
        </p:spPr>
      </p:pic>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87367" y="4855362"/>
            <a:ext cx="3333294" cy="1261464"/>
          </a:xfrm>
          <a:prstGeom prst="rect">
            <a:avLst/>
          </a:prstGeom>
          <a:ln w="12700">
            <a:solidFill>
              <a:schemeClr val="tx1"/>
            </a:solidFill>
          </a:ln>
        </p:spPr>
      </p:pic>
      <p:sp>
        <p:nvSpPr>
          <p:cNvPr id="8" name="Content Placeholder 2"/>
          <p:cNvSpPr txBox="1">
            <a:spLocks/>
          </p:cNvSpPr>
          <p:nvPr/>
        </p:nvSpPr>
        <p:spPr>
          <a:xfrm>
            <a:off x="4914763" y="4845665"/>
            <a:ext cx="7374219" cy="2012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The output is</a:t>
            </a:r>
          </a:p>
          <a:p>
            <a:r>
              <a:rPr lang="en-US" dirty="0" smtClean="0"/>
              <a:t>What’s happened?</a:t>
            </a:r>
          </a:p>
          <a:p>
            <a:r>
              <a:rPr lang="en-US" dirty="0" smtClean="0"/>
              <a:t>The decimal value of the </a:t>
            </a:r>
            <a:r>
              <a:rPr lang="en-US" dirty="0" smtClean="0">
                <a:latin typeface="Consolas" charset="0"/>
                <a:ea typeface="Consolas" charset="0"/>
                <a:cs typeface="Consolas" charset="0"/>
              </a:rPr>
              <a:t>Double</a:t>
            </a:r>
            <a:r>
              <a:rPr lang="en-US" dirty="0" smtClean="0"/>
              <a:t> was removed.</a:t>
            </a:r>
            <a:endParaRPr lang="en-US" dirty="0"/>
          </a:p>
        </p:txBody>
      </p:sp>
      <p:pic>
        <p:nvPicPr>
          <p:cNvPr id="9" name="Picture 8"/>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235002" y="4932143"/>
            <a:ext cx="436337" cy="303335"/>
          </a:xfrm>
          <a:prstGeom prst="rect">
            <a:avLst/>
          </a:prstGeom>
          <a:ln w="12700">
            <a:solidFill>
              <a:schemeClr val="tx1"/>
            </a:solidFill>
          </a:ln>
        </p:spPr>
      </p:pic>
    </p:spTree>
    <p:extLst>
      <p:ext uri="{BB962C8B-B14F-4D97-AF65-F5344CB8AC3E}">
        <p14:creationId xmlns:p14="http://schemas.microsoft.com/office/powerpoint/2010/main" val="176569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par>
                                <p:cTn id="21" presetID="3" presetClass="entr" presetSubtype="1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linds(horizontal)">
                                      <p:cBhvr>
                                        <p:cTn id="28" dur="500"/>
                                        <p:tgtEl>
                                          <p:spTgt spid="3">
                                            <p:txEl>
                                              <p:pRg st="7" end="7"/>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8">
                                            <p:txEl>
                                              <p:pRg st="0" end="0"/>
                                            </p:txEl>
                                          </p:spTgt>
                                        </p:tgtEl>
                                        <p:attrNameLst>
                                          <p:attrName>style.visibility</p:attrName>
                                        </p:attrNameLst>
                                      </p:cBhvr>
                                      <p:to>
                                        <p:strVal val="visible"/>
                                      </p:to>
                                    </p:set>
                                    <p:animEffect transition="in" filter="blinds(horizontal)">
                                      <p:cBhvr>
                                        <p:cTn id="36" dur="500"/>
                                        <p:tgtEl>
                                          <p:spTgt spid="8">
                                            <p:txEl>
                                              <p:pRg st="0" end="0"/>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linds(horizontal)">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8">
                                            <p:txEl>
                                              <p:pRg st="1" end="1"/>
                                            </p:txEl>
                                          </p:spTgt>
                                        </p:tgtEl>
                                        <p:attrNameLst>
                                          <p:attrName>style.visibility</p:attrName>
                                        </p:attrNameLst>
                                      </p:cBhvr>
                                      <p:to>
                                        <p:strVal val="visible"/>
                                      </p:to>
                                    </p:set>
                                    <p:animEffect transition="in" filter="blinds(horizontal)">
                                      <p:cBhvr>
                                        <p:cTn id="44" dur="500"/>
                                        <p:tgtEl>
                                          <p:spTgt spid="8">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Effect transition="in" filter="blinds(horizontal)">
                                      <p:cBhvr>
                                        <p:cTn id="49"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88398"/>
            <a:ext cx="10515600" cy="1325563"/>
          </a:xfrm>
        </p:spPr>
        <p:txBody>
          <a:bodyPr/>
          <a:lstStyle/>
          <a:p>
            <a:pPr algn="ctr"/>
            <a:r>
              <a:rPr lang="en-US" b="1" dirty="0" smtClean="0">
                <a:latin typeface="+mn-lt"/>
              </a:rPr>
              <a:t>Arrays</a:t>
            </a:r>
            <a:endParaRPr lang="en-US" b="1" dirty="0">
              <a:latin typeface="+mn-lt"/>
            </a:endParaRPr>
          </a:p>
        </p:txBody>
      </p:sp>
    </p:spTree>
    <p:extLst>
      <p:ext uri="{BB962C8B-B14F-4D97-AF65-F5344CB8AC3E}">
        <p14:creationId xmlns:p14="http://schemas.microsoft.com/office/powerpoint/2010/main" val="15395647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txBox="1">
            <a:spLocks/>
          </p:cNvSpPr>
          <p:nvPr/>
        </p:nvSpPr>
        <p:spPr>
          <a:xfrm>
            <a:off x="6954509" y="5226675"/>
            <a:ext cx="5065695" cy="14842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The output is</a:t>
            </a:r>
          </a:p>
          <a:p>
            <a:r>
              <a:rPr lang="en-US" dirty="0" smtClean="0"/>
              <a:t>Take note that the numbering of array elements start with </a:t>
            </a:r>
            <a:r>
              <a:rPr lang="en-US" dirty="0" smtClean="0">
                <a:latin typeface="Consolas" charset="0"/>
                <a:ea typeface="Consolas" charset="0"/>
                <a:cs typeface="Consolas" charset="0"/>
              </a:rPr>
              <a:t>0</a:t>
            </a:r>
            <a:r>
              <a:rPr lang="en-US" dirty="0" smtClean="0"/>
              <a:t>.</a:t>
            </a:r>
          </a:p>
        </p:txBody>
      </p:sp>
      <p:sp>
        <p:nvSpPr>
          <p:cNvPr id="2" name="Title 1"/>
          <p:cNvSpPr>
            <a:spLocks noGrp="1"/>
          </p:cNvSpPr>
          <p:nvPr>
            <p:ph type="title"/>
          </p:nvPr>
        </p:nvSpPr>
        <p:spPr>
          <a:xfrm>
            <a:off x="838200" y="22225"/>
            <a:ext cx="10515600" cy="1325563"/>
          </a:xfrm>
        </p:spPr>
        <p:txBody>
          <a:bodyPr/>
          <a:lstStyle/>
          <a:p>
            <a:r>
              <a:rPr lang="en-US" b="1" dirty="0" smtClean="0"/>
              <a:t>Arrays</a:t>
            </a:r>
            <a:endParaRPr lang="en-US" b="1" dirty="0"/>
          </a:p>
        </p:txBody>
      </p:sp>
      <p:sp>
        <p:nvSpPr>
          <p:cNvPr id="3" name="Content Placeholder 2"/>
          <p:cNvSpPr>
            <a:spLocks noGrp="1"/>
          </p:cNvSpPr>
          <p:nvPr>
            <p:ph idx="1"/>
          </p:nvPr>
        </p:nvSpPr>
        <p:spPr>
          <a:xfrm>
            <a:off x="838199" y="1482725"/>
            <a:ext cx="10367357" cy="4351338"/>
          </a:xfrm>
        </p:spPr>
        <p:txBody>
          <a:bodyPr/>
          <a:lstStyle/>
          <a:p>
            <a:r>
              <a:rPr lang="en-US" dirty="0" smtClean="0"/>
              <a:t>Arrays are a way for us to store information.</a:t>
            </a:r>
          </a:p>
          <a:p>
            <a:r>
              <a:rPr lang="en-US" dirty="0" smtClean="0"/>
              <a:t>You can think of an array as a “box” that has “sections”.</a:t>
            </a:r>
          </a:p>
          <a:p>
            <a:r>
              <a:rPr lang="en-US" dirty="0" smtClean="0"/>
              <a:t>Each section lets us store information. In an array, a section is called an </a:t>
            </a:r>
            <a:r>
              <a:rPr lang="en-US" i="1" dirty="0" smtClean="0"/>
              <a:t>element</a:t>
            </a:r>
            <a:r>
              <a:rPr lang="en-US" dirty="0" smtClean="0"/>
              <a:t>.</a:t>
            </a:r>
          </a:p>
          <a:p>
            <a:r>
              <a:rPr lang="en-US" dirty="0" smtClean="0"/>
              <a:t>Let’s take a look at an array that stores 3 strings:</a:t>
            </a:r>
          </a:p>
          <a:p>
            <a:endParaRPr lang="en-US" dirty="0"/>
          </a:p>
          <a:p>
            <a:endParaRPr lang="en-US" dirty="0" smtClean="0"/>
          </a:p>
          <a:p>
            <a:r>
              <a:rPr lang="en-US" dirty="0" smtClean="0"/>
              <a:t>This is the code:</a:t>
            </a:r>
            <a:endParaRPr lang="en-US" dirty="0"/>
          </a:p>
        </p:txBody>
      </p:sp>
      <p:sp>
        <p:nvSpPr>
          <p:cNvPr id="4" name="Rectangle 3"/>
          <p:cNvSpPr/>
          <p:nvPr/>
        </p:nvSpPr>
        <p:spPr>
          <a:xfrm>
            <a:off x="1177872" y="39583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952787" y="39583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727702" y="39583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77873" y="3998910"/>
            <a:ext cx="774914" cy="523220"/>
          </a:xfrm>
          <a:prstGeom prst="rect">
            <a:avLst/>
          </a:prstGeom>
          <a:noFill/>
        </p:spPr>
        <p:txBody>
          <a:bodyPr wrap="square" rtlCol="0">
            <a:spAutoFit/>
          </a:bodyPr>
          <a:lstStyle/>
          <a:p>
            <a:pPr algn="ctr"/>
            <a:r>
              <a:rPr lang="mr-IN" sz="2800" dirty="0" smtClean="0"/>
              <a:t>"</a:t>
            </a:r>
            <a:r>
              <a:rPr lang="en-US" sz="2800" dirty="0" smtClean="0"/>
              <a:t>a</a:t>
            </a:r>
            <a:r>
              <a:rPr lang="mr-IN" sz="2800" dirty="0" smtClean="0"/>
              <a:t>"</a:t>
            </a:r>
            <a:endParaRPr lang="mr-IN" sz="2800" dirty="0"/>
          </a:p>
        </p:txBody>
      </p:sp>
      <p:sp>
        <p:nvSpPr>
          <p:cNvPr id="10" name="TextBox 9"/>
          <p:cNvSpPr txBox="1"/>
          <p:nvPr/>
        </p:nvSpPr>
        <p:spPr>
          <a:xfrm>
            <a:off x="1952787" y="3998910"/>
            <a:ext cx="774914" cy="523220"/>
          </a:xfrm>
          <a:prstGeom prst="rect">
            <a:avLst/>
          </a:prstGeom>
          <a:noFill/>
        </p:spPr>
        <p:txBody>
          <a:bodyPr wrap="square" rtlCol="0">
            <a:spAutoFit/>
          </a:bodyPr>
          <a:lstStyle/>
          <a:p>
            <a:pPr algn="ctr"/>
            <a:r>
              <a:rPr lang="mr-IN" sz="2800" dirty="0" smtClean="0"/>
              <a:t>"</a:t>
            </a:r>
            <a:r>
              <a:rPr lang="en-US" sz="2800" dirty="0" smtClean="0"/>
              <a:t>b</a:t>
            </a:r>
            <a:r>
              <a:rPr lang="mr-IN" sz="2800" dirty="0" smtClean="0"/>
              <a:t>"</a:t>
            </a:r>
            <a:endParaRPr lang="mr-IN" sz="2800" dirty="0"/>
          </a:p>
        </p:txBody>
      </p:sp>
      <p:sp>
        <p:nvSpPr>
          <p:cNvPr id="11" name="TextBox 10"/>
          <p:cNvSpPr txBox="1"/>
          <p:nvPr/>
        </p:nvSpPr>
        <p:spPr>
          <a:xfrm>
            <a:off x="2727701" y="4009390"/>
            <a:ext cx="774914" cy="523220"/>
          </a:xfrm>
          <a:prstGeom prst="rect">
            <a:avLst/>
          </a:prstGeom>
          <a:noFill/>
        </p:spPr>
        <p:txBody>
          <a:bodyPr wrap="square" rtlCol="0">
            <a:spAutoFit/>
          </a:bodyPr>
          <a:lstStyle/>
          <a:p>
            <a:pPr algn="ctr"/>
            <a:r>
              <a:rPr lang="mr-IN" sz="2800" dirty="0" smtClean="0"/>
              <a:t>"</a:t>
            </a:r>
            <a:r>
              <a:rPr lang="en-US" sz="2800" dirty="0" smtClean="0"/>
              <a:t>c</a:t>
            </a:r>
            <a:r>
              <a:rPr lang="mr-IN" sz="2800" dirty="0" smtClean="0"/>
              <a:t>"</a:t>
            </a:r>
            <a:endParaRPr lang="mr-IN" sz="2800" dirty="0"/>
          </a:p>
        </p:txBody>
      </p:sp>
      <p:pic>
        <p:nvPicPr>
          <p:cNvPr id="13" name="Picture 1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77872" y="5506424"/>
            <a:ext cx="5436964" cy="924799"/>
          </a:xfrm>
          <a:prstGeom prst="rect">
            <a:avLst/>
          </a:prstGeom>
          <a:ln w="12700">
            <a:solidFill>
              <a:schemeClr val="tx1"/>
            </a:solidFill>
          </a:ln>
        </p:spPr>
      </p:pic>
      <p:pic>
        <p:nvPicPr>
          <p:cNvPr id="14" name="Picture 1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288582" y="5324702"/>
            <a:ext cx="307238" cy="273131"/>
          </a:xfrm>
          <a:prstGeom prst="rect">
            <a:avLst/>
          </a:prstGeom>
          <a:ln w="12700">
            <a:solidFill>
              <a:schemeClr val="tx1"/>
            </a:solidFill>
          </a:ln>
        </p:spPr>
      </p:pic>
    </p:spTree>
    <p:extLst>
      <p:ext uri="{BB962C8B-B14F-4D97-AF65-F5344CB8AC3E}">
        <p14:creationId xmlns:p14="http://schemas.microsoft.com/office/powerpoint/2010/main" val="163659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linds(horizont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blinds(horizontal)">
                                      <p:cBhvr>
                                        <p:cTn id="40" dur="500"/>
                                        <p:tgtEl>
                                          <p:spTgt spid="3">
                                            <p:txEl>
                                              <p:pRg st="6" end="6"/>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15">
                                            <p:txEl>
                                              <p:pRg st="0" end="0"/>
                                            </p:txEl>
                                          </p:spTgt>
                                        </p:tgtEl>
                                        <p:attrNameLst>
                                          <p:attrName>style.visibility</p:attrName>
                                        </p:attrNameLst>
                                      </p:cBhvr>
                                      <p:to>
                                        <p:strVal val="visible"/>
                                      </p:to>
                                    </p:set>
                                    <p:animEffect transition="in" filter="blinds(horizontal)">
                                      <p:cBhvr>
                                        <p:cTn id="48" dur="500"/>
                                        <p:tgtEl>
                                          <p:spTgt spid="15">
                                            <p:txEl>
                                              <p:pRg st="0" end="0"/>
                                            </p:txEl>
                                          </p:spTgt>
                                        </p:tgtEl>
                                      </p:cBhvr>
                                    </p:animEffect>
                                  </p:childTnLst>
                                </p:cTn>
                              </p:par>
                              <p:par>
                                <p:cTn id="49" presetID="3" presetClass="entr" presetSubtype="1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blinds(horizontal)">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15">
                                            <p:txEl>
                                              <p:pRg st="1" end="1"/>
                                            </p:txEl>
                                          </p:spTgt>
                                        </p:tgtEl>
                                        <p:attrNameLst>
                                          <p:attrName>style.visibility</p:attrName>
                                        </p:attrNameLst>
                                      </p:cBhvr>
                                      <p:to>
                                        <p:strVal val="visible"/>
                                      </p:to>
                                    </p:set>
                                    <p:animEffect transition="in" filter="blinds(horizontal)">
                                      <p:cBhvr>
                                        <p:cTn id="56"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00138"/>
            <a:ext cx="10515600" cy="5076825"/>
          </a:xfrm>
        </p:spPr>
        <p:txBody>
          <a:bodyPr/>
          <a:lstStyle/>
          <a:p>
            <a:r>
              <a:rPr lang="en-US" dirty="0" smtClean="0"/>
              <a:t>What happens if we have this code:</a:t>
            </a:r>
          </a:p>
          <a:p>
            <a:endParaRPr lang="en-US" dirty="0"/>
          </a:p>
          <a:p>
            <a:endParaRPr lang="en-US" dirty="0" smtClean="0"/>
          </a:p>
          <a:p>
            <a:endParaRPr lang="en-US" dirty="0" smtClean="0"/>
          </a:p>
          <a:p>
            <a:r>
              <a:rPr lang="en-US" dirty="0" smtClean="0"/>
              <a:t>The output is                                                           because we’re trying to get the value of an array element that isn’t in the array.</a:t>
            </a:r>
          </a:p>
          <a:p>
            <a:endParaRPr lang="en-US" dirty="0"/>
          </a:p>
          <a:p>
            <a:r>
              <a:rPr lang="en-US" dirty="0"/>
              <a:t>T</a:t>
            </a:r>
            <a:r>
              <a:rPr lang="en-US" dirty="0" smtClean="0"/>
              <a:t>here’ll be an error</a:t>
            </a:r>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946686" y="5080251"/>
            <a:ext cx="10988140" cy="353148"/>
          </a:xfrm>
          <a:prstGeom prst="rect">
            <a:avLst/>
          </a:prstGeom>
          <a:ln w="12700">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178627" y="3216001"/>
            <a:ext cx="4471795" cy="365398"/>
          </a:xfrm>
          <a:prstGeom prst="rect">
            <a:avLst/>
          </a:prstGeom>
          <a:ln w="12700">
            <a:solidFill>
              <a:schemeClr val="tx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077316" y="1618146"/>
            <a:ext cx="5421896" cy="1103284"/>
          </a:xfrm>
          <a:prstGeom prst="rect">
            <a:avLst/>
          </a:prstGeom>
          <a:ln w="12700">
            <a:solidFill>
              <a:schemeClr val="tx1"/>
            </a:solidFill>
          </a:ln>
        </p:spPr>
      </p:pic>
    </p:spTree>
    <p:extLst>
      <p:ext uri="{BB962C8B-B14F-4D97-AF65-F5344CB8AC3E}">
        <p14:creationId xmlns:p14="http://schemas.microsoft.com/office/powerpoint/2010/main" val="68519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linds(horizontal)">
                                      <p:cBhvr>
                                        <p:cTn id="15" dur="500"/>
                                        <p:tgtEl>
                                          <p:spTgt spid="3">
                                            <p:txEl>
                                              <p:pRg st="6" end="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65"/>
            <a:ext cx="10515600" cy="1325563"/>
          </a:xfrm>
        </p:spPr>
        <p:txBody>
          <a:bodyPr/>
          <a:lstStyle/>
          <a:p>
            <a:r>
              <a:rPr lang="en-US" b="1" dirty="0" smtClean="0"/>
              <a:t>2-Dimensional Arrays</a:t>
            </a:r>
            <a:endParaRPr lang="en-US" b="1" dirty="0"/>
          </a:p>
        </p:txBody>
      </p:sp>
      <p:sp>
        <p:nvSpPr>
          <p:cNvPr id="3" name="Content Placeholder 2"/>
          <p:cNvSpPr>
            <a:spLocks noGrp="1"/>
          </p:cNvSpPr>
          <p:nvPr>
            <p:ph idx="1"/>
          </p:nvPr>
        </p:nvSpPr>
        <p:spPr>
          <a:xfrm>
            <a:off x="838200" y="1448434"/>
            <a:ext cx="10515600" cy="5032375"/>
          </a:xfrm>
        </p:spPr>
        <p:txBody>
          <a:bodyPr/>
          <a:lstStyle/>
          <a:p>
            <a:r>
              <a:rPr lang="en-US" dirty="0" smtClean="0"/>
              <a:t>Arrays can also have arrays within themselves:</a:t>
            </a:r>
          </a:p>
          <a:p>
            <a:endParaRPr lang="en-US" dirty="0"/>
          </a:p>
          <a:p>
            <a:endParaRPr lang="en-US" dirty="0" smtClean="0"/>
          </a:p>
          <a:p>
            <a:endParaRPr lang="en-US" dirty="0"/>
          </a:p>
          <a:p>
            <a:r>
              <a:rPr lang="en-US" dirty="0" smtClean="0"/>
              <a:t>This kind of array is 2-dimensional. Here’s the code:</a:t>
            </a:r>
          </a:p>
          <a:p>
            <a:endParaRPr lang="en-US" dirty="0"/>
          </a:p>
          <a:p>
            <a:endParaRPr lang="en-US" dirty="0" smtClean="0"/>
          </a:p>
          <a:p>
            <a:endParaRPr lang="en-US" dirty="0"/>
          </a:p>
          <a:p>
            <a:r>
              <a:rPr lang="en-US" dirty="0" smtClean="0"/>
              <a:t>The output is </a:t>
            </a:r>
          </a:p>
          <a:p>
            <a:endParaRPr lang="en-US" dirty="0" smtClean="0"/>
          </a:p>
          <a:p>
            <a:endParaRPr lang="en-US" dirty="0"/>
          </a:p>
          <a:p>
            <a:endParaRPr lang="en-US" dirty="0" smtClean="0"/>
          </a:p>
          <a:p>
            <a:endParaRPr lang="en-US" dirty="0"/>
          </a:p>
        </p:txBody>
      </p:sp>
      <p:grpSp>
        <p:nvGrpSpPr>
          <p:cNvPr id="10" name="Group 9"/>
          <p:cNvGrpSpPr/>
          <p:nvPr/>
        </p:nvGrpSpPr>
        <p:grpSpPr>
          <a:xfrm>
            <a:off x="1162632" y="2209513"/>
            <a:ext cx="2324745" cy="604434"/>
            <a:chOff x="1162632" y="2586703"/>
            <a:chExt cx="2324745" cy="604434"/>
          </a:xfrm>
        </p:grpSpPr>
        <p:sp>
          <p:nvSpPr>
            <p:cNvPr id="4" name="Rectangle 3"/>
            <p:cNvSpPr/>
            <p:nvPr/>
          </p:nvSpPr>
          <p:spPr>
            <a:xfrm>
              <a:off x="1162632" y="25867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937547" y="25867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712462" y="25867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62633" y="2627310"/>
              <a:ext cx="774914" cy="523220"/>
            </a:xfrm>
            <a:prstGeom prst="rect">
              <a:avLst/>
            </a:prstGeom>
            <a:noFill/>
          </p:spPr>
          <p:txBody>
            <a:bodyPr wrap="square" rtlCol="0">
              <a:spAutoFit/>
            </a:bodyPr>
            <a:lstStyle/>
            <a:p>
              <a:pPr algn="ctr"/>
              <a:r>
                <a:rPr lang="mr-IN" sz="2800" dirty="0" smtClean="0"/>
                <a:t>"</a:t>
              </a:r>
              <a:r>
                <a:rPr lang="en-US" sz="2800" dirty="0" smtClean="0"/>
                <a:t>a</a:t>
              </a:r>
              <a:r>
                <a:rPr lang="mr-IN" sz="2800" dirty="0" smtClean="0"/>
                <a:t>"</a:t>
              </a:r>
              <a:endParaRPr lang="mr-IN" sz="2800" dirty="0"/>
            </a:p>
          </p:txBody>
        </p:sp>
        <p:sp>
          <p:nvSpPr>
            <p:cNvPr id="8" name="TextBox 7"/>
            <p:cNvSpPr txBox="1"/>
            <p:nvPr/>
          </p:nvSpPr>
          <p:spPr>
            <a:xfrm>
              <a:off x="1937547" y="2627310"/>
              <a:ext cx="774914" cy="523220"/>
            </a:xfrm>
            <a:prstGeom prst="rect">
              <a:avLst/>
            </a:prstGeom>
            <a:noFill/>
          </p:spPr>
          <p:txBody>
            <a:bodyPr wrap="square" rtlCol="0">
              <a:spAutoFit/>
            </a:bodyPr>
            <a:lstStyle/>
            <a:p>
              <a:pPr algn="ctr"/>
              <a:r>
                <a:rPr lang="mr-IN" sz="2800" dirty="0" smtClean="0"/>
                <a:t>"</a:t>
              </a:r>
              <a:r>
                <a:rPr lang="en-US" sz="2800" dirty="0" smtClean="0"/>
                <a:t>b</a:t>
              </a:r>
              <a:r>
                <a:rPr lang="mr-IN" sz="2800" dirty="0" smtClean="0"/>
                <a:t>"</a:t>
              </a:r>
              <a:endParaRPr lang="mr-IN" sz="2800" dirty="0"/>
            </a:p>
          </p:txBody>
        </p:sp>
        <p:sp>
          <p:nvSpPr>
            <p:cNvPr id="9" name="TextBox 8"/>
            <p:cNvSpPr txBox="1"/>
            <p:nvPr/>
          </p:nvSpPr>
          <p:spPr>
            <a:xfrm>
              <a:off x="2712461" y="2637790"/>
              <a:ext cx="774914" cy="523220"/>
            </a:xfrm>
            <a:prstGeom prst="rect">
              <a:avLst/>
            </a:prstGeom>
            <a:noFill/>
          </p:spPr>
          <p:txBody>
            <a:bodyPr wrap="square" rtlCol="0">
              <a:spAutoFit/>
            </a:bodyPr>
            <a:lstStyle/>
            <a:p>
              <a:pPr algn="ctr"/>
              <a:r>
                <a:rPr lang="mr-IN" sz="2800" dirty="0" smtClean="0"/>
                <a:t>"</a:t>
              </a:r>
              <a:r>
                <a:rPr lang="en-US" sz="2800" dirty="0" smtClean="0"/>
                <a:t>c</a:t>
              </a:r>
              <a:r>
                <a:rPr lang="mr-IN" sz="2800" dirty="0" smtClean="0"/>
                <a:t>"</a:t>
              </a:r>
              <a:endParaRPr lang="mr-IN" sz="2800" dirty="0"/>
            </a:p>
          </p:txBody>
        </p:sp>
      </p:grpSp>
      <p:grpSp>
        <p:nvGrpSpPr>
          <p:cNvPr id="11" name="Group 10"/>
          <p:cNvGrpSpPr/>
          <p:nvPr/>
        </p:nvGrpSpPr>
        <p:grpSpPr>
          <a:xfrm>
            <a:off x="3771255" y="2209513"/>
            <a:ext cx="2324745" cy="604434"/>
            <a:chOff x="1162632" y="2586703"/>
            <a:chExt cx="2324745" cy="604434"/>
          </a:xfrm>
        </p:grpSpPr>
        <p:sp>
          <p:nvSpPr>
            <p:cNvPr id="12" name="Rectangle 11"/>
            <p:cNvSpPr/>
            <p:nvPr/>
          </p:nvSpPr>
          <p:spPr>
            <a:xfrm>
              <a:off x="1162632" y="25867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37547" y="25867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712462" y="25867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162633" y="2627310"/>
              <a:ext cx="774914" cy="523220"/>
            </a:xfrm>
            <a:prstGeom prst="rect">
              <a:avLst/>
            </a:prstGeom>
            <a:noFill/>
          </p:spPr>
          <p:txBody>
            <a:bodyPr wrap="square" rtlCol="0">
              <a:spAutoFit/>
            </a:bodyPr>
            <a:lstStyle/>
            <a:p>
              <a:pPr algn="ctr"/>
              <a:r>
                <a:rPr lang="mr-IN" sz="2800" dirty="0" smtClean="0"/>
                <a:t>"</a:t>
              </a:r>
              <a:r>
                <a:rPr lang="en-US" sz="2800" dirty="0" smtClean="0"/>
                <a:t>d</a:t>
              </a:r>
              <a:r>
                <a:rPr lang="mr-IN" sz="2800" dirty="0" smtClean="0"/>
                <a:t>"</a:t>
              </a:r>
              <a:endParaRPr lang="mr-IN" sz="2800" dirty="0"/>
            </a:p>
          </p:txBody>
        </p:sp>
        <p:sp>
          <p:nvSpPr>
            <p:cNvPr id="16" name="TextBox 15"/>
            <p:cNvSpPr txBox="1"/>
            <p:nvPr/>
          </p:nvSpPr>
          <p:spPr>
            <a:xfrm>
              <a:off x="1937547" y="2627310"/>
              <a:ext cx="774914" cy="523220"/>
            </a:xfrm>
            <a:prstGeom prst="rect">
              <a:avLst/>
            </a:prstGeom>
            <a:noFill/>
          </p:spPr>
          <p:txBody>
            <a:bodyPr wrap="square" rtlCol="0">
              <a:spAutoFit/>
            </a:bodyPr>
            <a:lstStyle/>
            <a:p>
              <a:pPr algn="ctr"/>
              <a:r>
                <a:rPr lang="mr-IN" sz="2800" dirty="0" smtClean="0"/>
                <a:t>"</a:t>
              </a:r>
              <a:r>
                <a:rPr lang="en-US" sz="2800" dirty="0" smtClean="0"/>
                <a:t>e</a:t>
              </a:r>
              <a:r>
                <a:rPr lang="mr-IN" sz="2800" dirty="0" smtClean="0"/>
                <a:t>"</a:t>
              </a:r>
              <a:endParaRPr lang="mr-IN" sz="2800" dirty="0"/>
            </a:p>
          </p:txBody>
        </p:sp>
        <p:sp>
          <p:nvSpPr>
            <p:cNvPr id="17" name="TextBox 16"/>
            <p:cNvSpPr txBox="1"/>
            <p:nvPr/>
          </p:nvSpPr>
          <p:spPr>
            <a:xfrm>
              <a:off x="2712461" y="2637790"/>
              <a:ext cx="774914" cy="523220"/>
            </a:xfrm>
            <a:prstGeom prst="rect">
              <a:avLst/>
            </a:prstGeom>
            <a:noFill/>
          </p:spPr>
          <p:txBody>
            <a:bodyPr wrap="square" rtlCol="0">
              <a:spAutoFit/>
            </a:bodyPr>
            <a:lstStyle/>
            <a:p>
              <a:pPr algn="ctr"/>
              <a:r>
                <a:rPr lang="mr-IN" sz="2800" dirty="0" smtClean="0"/>
                <a:t>"</a:t>
              </a:r>
              <a:r>
                <a:rPr lang="en-US" sz="2800" dirty="0" smtClean="0"/>
                <a:t>f</a:t>
              </a:r>
              <a:r>
                <a:rPr lang="mr-IN" sz="2800" dirty="0" smtClean="0"/>
                <a:t>"</a:t>
              </a:r>
              <a:endParaRPr lang="mr-IN" sz="2800" dirty="0"/>
            </a:p>
          </p:txBody>
        </p:sp>
      </p:grpSp>
      <p:sp>
        <p:nvSpPr>
          <p:cNvPr id="18" name="Rectangle 17"/>
          <p:cNvSpPr/>
          <p:nvPr/>
        </p:nvSpPr>
        <p:spPr>
          <a:xfrm>
            <a:off x="980902" y="2050127"/>
            <a:ext cx="5282738" cy="92167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l="5040" t="69091" r="44697" b="22424"/>
          <a:stretch/>
        </p:blipFill>
        <p:spPr>
          <a:xfrm>
            <a:off x="1162632" y="4073470"/>
            <a:ext cx="7594506" cy="801278"/>
          </a:xfrm>
          <a:prstGeom prst="rect">
            <a:avLst/>
          </a:prstGeom>
          <a:ln w="12700">
            <a:solidFill>
              <a:schemeClr val="tx1"/>
            </a:solidFill>
          </a:ln>
        </p:spPr>
      </p:pic>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l="2151" t="93034" r="96123" b="3837"/>
          <a:stretch/>
        </p:blipFill>
        <p:spPr>
          <a:xfrm>
            <a:off x="3155576" y="5638339"/>
            <a:ext cx="260724" cy="295476"/>
          </a:xfrm>
          <a:prstGeom prst="rect">
            <a:avLst/>
          </a:prstGeom>
          <a:ln w="12700">
            <a:solidFill>
              <a:schemeClr val="tx1"/>
            </a:solidFill>
          </a:ln>
        </p:spPr>
      </p:pic>
    </p:spTree>
    <p:extLst>
      <p:ext uri="{BB962C8B-B14F-4D97-AF65-F5344CB8AC3E}">
        <p14:creationId xmlns:p14="http://schemas.microsoft.com/office/powerpoint/2010/main" val="151881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blinds(horizontal)">
                                      <p:cBhvr>
                                        <p:cTn id="15" dur="500"/>
                                        <p:tgtEl>
                                          <p:spTgt spid="3">
                                            <p:txEl>
                                              <p:pRg st="8" end="8"/>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88398"/>
            <a:ext cx="10515600" cy="1325563"/>
          </a:xfrm>
        </p:spPr>
        <p:txBody>
          <a:bodyPr/>
          <a:lstStyle/>
          <a:p>
            <a:pPr algn="ctr"/>
            <a:r>
              <a:rPr lang="en-US" b="1" dirty="0" smtClean="0">
                <a:latin typeface="+mn-lt"/>
              </a:rPr>
              <a:t>The </a:t>
            </a:r>
            <a:r>
              <a:rPr lang="en-US" b="1" dirty="0" smtClean="0">
                <a:latin typeface="Consolas" charset="0"/>
                <a:ea typeface="Consolas" charset="0"/>
                <a:cs typeface="Consolas" charset="0"/>
              </a:rPr>
              <a:t>if</a:t>
            </a:r>
            <a:r>
              <a:rPr lang="en-US" b="1" dirty="0" smtClean="0">
                <a:latin typeface="+mn-lt"/>
              </a:rPr>
              <a:t> statement</a:t>
            </a:r>
            <a:endParaRPr lang="en-US" b="1" dirty="0">
              <a:latin typeface="+mn-lt"/>
            </a:endParaRPr>
          </a:p>
        </p:txBody>
      </p:sp>
    </p:spTree>
    <p:extLst>
      <p:ext uri="{BB962C8B-B14F-4D97-AF65-F5344CB8AC3E}">
        <p14:creationId xmlns:p14="http://schemas.microsoft.com/office/powerpoint/2010/main" val="11659970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The </a:t>
            </a:r>
            <a:r>
              <a:rPr lang="en-US" b="1" dirty="0" smtClean="0">
                <a:latin typeface="Consolas" charset="0"/>
                <a:ea typeface="Consolas" charset="0"/>
                <a:cs typeface="Consolas" charset="0"/>
              </a:rPr>
              <a:t>if</a:t>
            </a:r>
            <a:r>
              <a:rPr lang="en-US" b="1" dirty="0" smtClean="0"/>
              <a:t> </a:t>
            </a:r>
            <a:r>
              <a:rPr lang="en-US" b="1" dirty="0" smtClean="0"/>
              <a:t>Statement</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200" y="1385888"/>
            <a:ext cx="10515600" cy="5300662"/>
          </a:xfrm>
        </p:spPr>
        <p:txBody>
          <a:bodyPr>
            <a:normAutofit/>
          </a:bodyPr>
          <a:lstStyle/>
          <a:p>
            <a:r>
              <a:rPr lang="en-US" dirty="0" smtClean="0"/>
              <a:t>The </a:t>
            </a:r>
            <a:r>
              <a:rPr lang="en-US" dirty="0" smtClean="0">
                <a:latin typeface="Consolas" charset="0"/>
                <a:ea typeface="Consolas" charset="0"/>
                <a:cs typeface="Consolas" charset="0"/>
              </a:rPr>
              <a:t>if</a:t>
            </a:r>
            <a:r>
              <a:rPr lang="en-US" dirty="0" smtClean="0"/>
              <a:t> statement is used to execute code based on whether a condition is true or false.</a:t>
            </a:r>
          </a:p>
          <a:p>
            <a:r>
              <a:rPr lang="en-US" dirty="0" smtClean="0"/>
              <a:t>Take a look at this code:</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The output is</a:t>
            </a:r>
          </a:p>
          <a:p>
            <a:endParaRPr lang="en-US" dirty="0"/>
          </a:p>
          <a:p>
            <a:endParaRPr lang="en-US" dirty="0" smtClean="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4729" y="2852854"/>
            <a:ext cx="4230862" cy="2547457"/>
          </a:xfrm>
          <a:prstGeom prst="rect">
            <a:avLst/>
          </a:prstGeom>
          <a:ln w="12700">
            <a:solidFill>
              <a:schemeClr val="tx1"/>
            </a:solidFill>
          </a:ln>
        </p:spPr>
      </p:pic>
      <p:sp>
        <p:nvSpPr>
          <p:cNvPr id="6" name="Content Placeholder 2"/>
          <p:cNvSpPr txBox="1">
            <a:spLocks/>
          </p:cNvSpPr>
          <p:nvPr/>
        </p:nvSpPr>
        <p:spPr>
          <a:xfrm>
            <a:off x="5740709" y="2958364"/>
            <a:ext cx="5748130" cy="15627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The </a:t>
            </a:r>
            <a:r>
              <a:rPr lang="en-US" dirty="0" smtClean="0">
                <a:solidFill>
                  <a:srgbClr val="0070C0"/>
                </a:solidFill>
                <a:latin typeface="Consolas" charset="0"/>
                <a:ea typeface="Consolas" charset="0"/>
                <a:cs typeface="Consolas" charset="0"/>
              </a:rPr>
              <a:t>==</a:t>
            </a:r>
            <a:r>
              <a:rPr lang="en-US" dirty="0" smtClean="0"/>
              <a:t> operator checks if the left and right items are equal to each other.</a:t>
            </a:r>
          </a:p>
          <a:p>
            <a:endParaRPr lang="en-US" dirty="0" smtClean="0"/>
          </a:p>
          <a:p>
            <a:endParaRPr lang="en-US" dirty="0" smtClean="0"/>
          </a:p>
        </p:txBody>
      </p:sp>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151982" y="5927742"/>
            <a:ext cx="745958" cy="336886"/>
          </a:xfrm>
          <a:prstGeom prst="rect">
            <a:avLst/>
          </a:prstGeom>
          <a:ln w="12700">
            <a:solidFill>
              <a:schemeClr val="tx1"/>
            </a:solidFill>
          </a:ln>
        </p:spPr>
      </p:pic>
    </p:spTree>
    <p:extLst>
      <p:ext uri="{BB962C8B-B14F-4D97-AF65-F5344CB8AC3E}">
        <p14:creationId xmlns:p14="http://schemas.microsoft.com/office/powerpoint/2010/main" val="6404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blinds(horizontal)">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linds(horizontal)">
                                      <p:cBhvr>
                                        <p:cTn id="20" dur="500"/>
                                        <p:tgtEl>
                                          <p:spTgt spid="3">
                                            <p:txEl>
                                              <p:pRg st="8" end="8"/>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7599315" y="4022015"/>
            <a:ext cx="4204582" cy="254473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The output is</a:t>
            </a:r>
          </a:p>
          <a:p>
            <a:endParaRPr lang="en-US" dirty="0"/>
          </a:p>
          <a:p>
            <a:endParaRPr lang="en-US" sz="1000" dirty="0" smtClean="0"/>
          </a:p>
          <a:p>
            <a:r>
              <a:rPr lang="en-US" dirty="0" smtClean="0"/>
              <a:t>The </a:t>
            </a:r>
            <a:r>
              <a:rPr lang="en-US" dirty="0" smtClean="0">
                <a:solidFill>
                  <a:srgbClr val="0070C0"/>
                </a:solidFill>
                <a:latin typeface="Consolas" charset="0"/>
                <a:ea typeface="Consolas" charset="0"/>
                <a:cs typeface="Consolas" charset="0"/>
              </a:rPr>
              <a:t>&gt;=</a:t>
            </a:r>
            <a:r>
              <a:rPr lang="en-US" dirty="0" smtClean="0"/>
              <a:t> operator checks if the left item is greater or equal to the right item.</a:t>
            </a:r>
          </a:p>
          <a:p>
            <a:r>
              <a:rPr lang="en-US" dirty="0" smtClean="0"/>
              <a:t>The </a:t>
            </a:r>
            <a:r>
              <a:rPr lang="en-US" dirty="0" smtClean="0">
                <a:solidFill>
                  <a:srgbClr val="0070C0"/>
                </a:solidFill>
                <a:latin typeface="Consolas" charset="0"/>
                <a:ea typeface="Consolas" charset="0"/>
                <a:cs typeface="Consolas" charset="0"/>
              </a:rPr>
              <a:t>&amp;&amp;</a:t>
            </a:r>
            <a:r>
              <a:rPr lang="en-US" dirty="0" smtClean="0"/>
              <a:t> operator checks if both the left and right items are true.</a:t>
            </a:r>
          </a:p>
          <a:p>
            <a:endParaRPr lang="en-US" dirty="0" smtClean="0"/>
          </a:p>
          <a:p>
            <a:endParaRPr lang="en-US" dirty="0" smtClean="0"/>
          </a:p>
          <a:p>
            <a:endParaRPr lang="en-US" dirty="0" smtClean="0"/>
          </a:p>
          <a:p>
            <a:endParaRPr lang="en-US" dirty="0" smtClean="0"/>
          </a:p>
          <a:p>
            <a:endParaRPr lang="en-US" dirty="0" smtClean="0"/>
          </a:p>
        </p:txBody>
      </p:sp>
      <p:sp>
        <p:nvSpPr>
          <p:cNvPr id="9" name="Content Placeholder 2"/>
          <p:cNvSpPr txBox="1">
            <a:spLocks/>
          </p:cNvSpPr>
          <p:nvPr/>
        </p:nvSpPr>
        <p:spPr>
          <a:xfrm>
            <a:off x="990600" y="660551"/>
            <a:ext cx="10515600" cy="59128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Do you know what the output of these codes are:</a:t>
            </a:r>
          </a:p>
          <a:p>
            <a:endParaRPr lang="en-US" dirty="0" smtClean="0"/>
          </a:p>
          <a:p>
            <a:endParaRPr lang="en-US" dirty="0" smtClean="0"/>
          </a:p>
          <a:p>
            <a:endParaRPr lang="en-US" dirty="0" smtClean="0"/>
          </a:p>
          <a:p>
            <a:endParaRPr lang="en-US" dirty="0" smtClean="0"/>
          </a:p>
          <a:p>
            <a:endParaRPr lang="en-US" dirty="0" smtClean="0"/>
          </a:p>
        </p:txBody>
      </p:sp>
      <p:sp>
        <p:nvSpPr>
          <p:cNvPr id="7" name="Content Placeholder 2"/>
          <p:cNvSpPr txBox="1">
            <a:spLocks/>
          </p:cNvSpPr>
          <p:nvPr/>
        </p:nvSpPr>
        <p:spPr>
          <a:xfrm>
            <a:off x="6152871" y="1296791"/>
            <a:ext cx="5303388" cy="2003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The output is</a:t>
            </a:r>
          </a:p>
          <a:p>
            <a:r>
              <a:rPr lang="en-US" dirty="0" smtClean="0"/>
              <a:t>The </a:t>
            </a:r>
            <a:r>
              <a:rPr lang="en-US" dirty="0" smtClean="0">
                <a:solidFill>
                  <a:srgbClr val="0070C0"/>
                </a:solidFill>
                <a:latin typeface="Consolas" charset="0"/>
                <a:ea typeface="Consolas" charset="0"/>
                <a:cs typeface="Consolas" charset="0"/>
              </a:rPr>
              <a:t>!=</a:t>
            </a:r>
            <a:r>
              <a:rPr lang="en-US" dirty="0" smtClean="0"/>
              <a:t> operator checks if the left and right items are not equal to each other.</a:t>
            </a:r>
          </a:p>
          <a:p>
            <a:endParaRPr lang="en-US" dirty="0" smtClean="0"/>
          </a:p>
          <a:p>
            <a:endParaRPr lang="en-US" dirty="0" smtClean="0"/>
          </a:p>
          <a:p>
            <a:endParaRPr lang="en-US" dirty="0" smtClean="0"/>
          </a:p>
          <a:p>
            <a:endParaRPr lang="en-US" dirty="0" smtClean="0"/>
          </a:p>
          <a:p>
            <a:endParaRPr lang="en-US" dirty="0" smtClean="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a:ext>
            </a:extLst>
          </a:blip>
          <a:srcRect/>
          <a:stretch/>
        </p:blipFill>
        <p:spPr>
          <a:xfrm>
            <a:off x="1316026" y="1279481"/>
            <a:ext cx="4642946" cy="2488520"/>
          </a:xfrm>
          <a:ln w="12700">
            <a:solidFill>
              <a:schemeClr val="tx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316026" y="4022015"/>
            <a:ext cx="5974506" cy="2670631"/>
          </a:xfrm>
          <a:prstGeom prst="rect">
            <a:avLst/>
          </a:prstGeom>
          <a:ln w="12700">
            <a:solidFill>
              <a:schemeClr val="tx1"/>
            </a:solidFill>
          </a:ln>
        </p:spPr>
      </p:pic>
      <p:sp>
        <p:nvSpPr>
          <p:cNvPr id="8" name="TextBox 7"/>
          <p:cNvSpPr txBox="1"/>
          <p:nvPr/>
        </p:nvSpPr>
        <p:spPr>
          <a:xfrm>
            <a:off x="-1006236" y="1035486"/>
            <a:ext cx="1682496" cy="523220"/>
          </a:xfrm>
          <a:prstGeom prst="rect">
            <a:avLst/>
          </a:prstGeom>
          <a:noFill/>
        </p:spPr>
        <p:txBody>
          <a:bodyPr wrap="square" rtlCol="0">
            <a:spAutoFit/>
          </a:bodyPr>
          <a:lstStyle/>
          <a:p>
            <a:r>
              <a:rPr lang="en-US" sz="2800" dirty="0" smtClean="0"/>
              <a:t>1.</a:t>
            </a:r>
            <a:endParaRPr lang="en-US" sz="2800" dirty="0"/>
          </a:p>
        </p:txBody>
      </p:sp>
      <p:pic>
        <p:nvPicPr>
          <p:cNvPr id="10" name="Content Placeholder 3"/>
          <p:cNvPicPr>
            <a:picLocks noChangeAspect="1"/>
          </p:cNvPicPr>
          <p:nvPr/>
        </p:nvPicPr>
        <p:blipFill rotWithShape="1">
          <a:blip r:embed="rId4">
            <a:extLst>
              <a:ext uri="{28A0092B-C50C-407E-A947-70E740481C1C}">
                <a14:useLocalDpi xmlns:a14="http://schemas.microsoft.com/office/drawing/2010/main" val="0"/>
              </a:ext>
            </a:extLst>
          </a:blip>
          <a:srcRect l="2183" t="86883" r="81271" b="8688"/>
          <a:stretch/>
        </p:blipFill>
        <p:spPr>
          <a:xfrm>
            <a:off x="8497722" y="1320169"/>
            <a:ext cx="2407768" cy="402770"/>
          </a:xfrm>
          <a:prstGeom prst="rect">
            <a:avLst/>
          </a:prstGeom>
          <a:ln w="12700">
            <a:solidFill>
              <a:schemeClr val="tx1"/>
            </a:solidFill>
          </a:ln>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2138" t="86863" r="74406" b="9153"/>
          <a:stretch/>
        </p:blipFill>
        <p:spPr>
          <a:xfrm>
            <a:off x="7919163" y="4369025"/>
            <a:ext cx="3564885" cy="378373"/>
          </a:xfrm>
          <a:prstGeom prst="rect">
            <a:avLst/>
          </a:prstGeom>
          <a:ln w="12700">
            <a:solidFill>
              <a:schemeClr val="tx1"/>
            </a:solidFill>
          </a:ln>
        </p:spPr>
      </p:pic>
    </p:spTree>
    <p:extLst>
      <p:ext uri="{BB962C8B-B14F-4D97-AF65-F5344CB8AC3E}">
        <p14:creationId xmlns:p14="http://schemas.microsoft.com/office/powerpoint/2010/main" val="25545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linds(horizontal)">
                                      <p:cBhvr>
                                        <p:cTn id="12" dur="500"/>
                                        <p:tgtEl>
                                          <p:spTgt spid="7">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blinds(horizontal)">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blinds(horizontal)">
                                      <p:cBhvr>
                                        <p:cTn id="30" dur="500"/>
                                        <p:tgtEl>
                                          <p:spTgt spid="12">
                                            <p:txEl>
                                              <p:pRg st="0" end="0"/>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linds(horizontal)">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2">
                                            <p:txEl>
                                              <p:pRg st="3" end="3"/>
                                            </p:txEl>
                                          </p:spTgt>
                                        </p:tgtEl>
                                        <p:attrNameLst>
                                          <p:attrName>style.visibility</p:attrName>
                                        </p:attrNameLst>
                                      </p:cBhvr>
                                      <p:to>
                                        <p:strVal val="visible"/>
                                      </p:to>
                                    </p:set>
                                    <p:animEffect transition="in" filter="blinds(horizontal)">
                                      <p:cBhvr>
                                        <p:cTn id="38" dur="500"/>
                                        <p:tgtEl>
                                          <p:spTgt spid="12">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2">
                                            <p:txEl>
                                              <p:pRg st="4" end="4"/>
                                            </p:txEl>
                                          </p:spTgt>
                                        </p:tgtEl>
                                        <p:attrNameLst>
                                          <p:attrName>style.visibility</p:attrName>
                                        </p:attrNameLst>
                                      </p:cBhvr>
                                      <p:to>
                                        <p:strVal val="visible"/>
                                      </p:to>
                                    </p:set>
                                    <p:animEffect transition="in" filter="blinds(horizontal)">
                                      <p:cBhvr>
                                        <p:cTn id="4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88398"/>
            <a:ext cx="10515600" cy="1325563"/>
          </a:xfrm>
        </p:spPr>
        <p:txBody>
          <a:bodyPr/>
          <a:lstStyle/>
          <a:p>
            <a:pPr algn="ctr"/>
            <a:r>
              <a:rPr lang="en-US" b="1" dirty="0" smtClean="0">
                <a:latin typeface="+mn-lt"/>
              </a:rPr>
              <a:t>The </a:t>
            </a:r>
            <a:r>
              <a:rPr lang="en-US" b="1" dirty="0" smtClean="0">
                <a:latin typeface="Consolas" charset="0"/>
                <a:ea typeface="Consolas" charset="0"/>
                <a:cs typeface="Consolas" charset="0"/>
              </a:rPr>
              <a:t>if-else</a:t>
            </a:r>
            <a:r>
              <a:rPr lang="en-US" b="1" dirty="0" smtClean="0">
                <a:latin typeface="+mn-lt"/>
              </a:rPr>
              <a:t> Statement</a:t>
            </a:r>
            <a:endParaRPr lang="en-US" b="1" dirty="0">
              <a:latin typeface="+mn-lt"/>
            </a:endParaRPr>
          </a:p>
        </p:txBody>
      </p:sp>
    </p:spTree>
    <p:extLst>
      <p:ext uri="{BB962C8B-B14F-4D97-AF65-F5344CB8AC3E}">
        <p14:creationId xmlns:p14="http://schemas.microsoft.com/office/powerpoint/2010/main" val="20688181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lstStyle/>
          <a:p>
            <a:r>
              <a:rPr lang="en-US" b="1" dirty="0" smtClean="0">
                <a:latin typeface="+mn-lt"/>
              </a:rPr>
              <a:t>App Development With Swift</a:t>
            </a:r>
            <a:endParaRPr lang="en-US" b="1" dirty="0">
              <a:latin typeface="+mn-lt"/>
            </a:endParaRPr>
          </a:p>
        </p:txBody>
      </p:sp>
      <p:pic>
        <p:nvPicPr>
          <p:cNvPr id="5" name="Picture 4"/>
          <p:cNvPicPr>
            <a:picLocks noChangeAspect="1"/>
          </p:cNvPicPr>
          <p:nvPr/>
        </p:nvPicPr>
        <p:blipFill>
          <a:blip r:embed="rId2"/>
          <a:stretch>
            <a:fillRect/>
          </a:stretch>
        </p:blipFill>
        <p:spPr>
          <a:xfrm>
            <a:off x="738359" y="4233217"/>
            <a:ext cx="3498505" cy="1749253"/>
          </a:xfrm>
          <a:prstGeom prst="rect">
            <a:avLst/>
          </a:prstGeom>
        </p:spPr>
      </p:pic>
      <p:pic>
        <p:nvPicPr>
          <p:cNvPr id="6" name="Picture 5"/>
          <p:cNvPicPr>
            <a:picLocks noChangeAspect="1"/>
          </p:cNvPicPr>
          <p:nvPr/>
        </p:nvPicPr>
        <p:blipFill>
          <a:blip r:embed="rId3"/>
          <a:stretch>
            <a:fillRect/>
          </a:stretch>
        </p:blipFill>
        <p:spPr>
          <a:xfrm>
            <a:off x="4236864" y="3904653"/>
            <a:ext cx="2222500" cy="2222500"/>
          </a:xfrm>
          <a:prstGeom prst="rect">
            <a:avLst/>
          </a:prstGeom>
        </p:spPr>
      </p:pic>
      <p:pic>
        <p:nvPicPr>
          <p:cNvPr id="7" name="Picture 6"/>
          <p:cNvPicPr>
            <a:picLocks noChangeAspect="1"/>
          </p:cNvPicPr>
          <p:nvPr/>
        </p:nvPicPr>
        <p:blipFill>
          <a:blip r:embed="rId4"/>
          <a:stretch>
            <a:fillRect/>
          </a:stretch>
        </p:blipFill>
        <p:spPr>
          <a:xfrm>
            <a:off x="6967962" y="3882243"/>
            <a:ext cx="2181153" cy="2181153"/>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764393" y="4044096"/>
            <a:ext cx="1083187" cy="2019300"/>
          </a:xfrm>
          <a:prstGeom prst="rect">
            <a:avLst/>
          </a:prstGeom>
        </p:spPr>
      </p:pic>
    </p:spTree>
    <p:extLst>
      <p:ext uri="{BB962C8B-B14F-4D97-AF65-F5344CB8AC3E}">
        <p14:creationId xmlns:p14="http://schemas.microsoft.com/office/powerpoint/2010/main" val="13792481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a:t>
            </a:r>
            <a:r>
              <a:rPr lang="en-US" b="1" dirty="0" smtClean="0">
                <a:latin typeface="Consolas" charset="0"/>
                <a:ea typeface="Consolas" charset="0"/>
                <a:cs typeface="Consolas" charset="0"/>
              </a:rPr>
              <a:t>if-else</a:t>
            </a:r>
            <a:r>
              <a:rPr lang="en-US" b="1" dirty="0" smtClean="0"/>
              <a:t> Statement</a:t>
            </a:r>
            <a:endParaRPr lang="en-US" b="1" dirty="0"/>
          </a:p>
        </p:txBody>
      </p:sp>
      <p:sp>
        <p:nvSpPr>
          <p:cNvPr id="3" name="Content Placeholder 2"/>
          <p:cNvSpPr>
            <a:spLocks noGrp="1"/>
          </p:cNvSpPr>
          <p:nvPr>
            <p:ph idx="1"/>
          </p:nvPr>
        </p:nvSpPr>
        <p:spPr/>
        <p:txBody>
          <a:bodyPr/>
          <a:lstStyle/>
          <a:p>
            <a:r>
              <a:rPr lang="en-US" dirty="0" smtClean="0"/>
              <a:t>An </a:t>
            </a:r>
            <a:r>
              <a:rPr lang="en-US" dirty="0" smtClean="0">
                <a:latin typeface="Consolas" charset="0"/>
                <a:ea typeface="Consolas" charset="0"/>
                <a:cs typeface="Consolas" charset="0"/>
              </a:rPr>
              <a:t>if</a:t>
            </a:r>
            <a:r>
              <a:rPr lang="en-US" dirty="0" smtClean="0"/>
              <a:t> statement can have an </a:t>
            </a:r>
            <a:r>
              <a:rPr lang="en-US" dirty="0" smtClean="0">
                <a:latin typeface="Consolas" charset="0"/>
                <a:ea typeface="Consolas" charset="0"/>
                <a:cs typeface="Consolas" charset="0"/>
              </a:rPr>
              <a:t>else</a:t>
            </a:r>
            <a:r>
              <a:rPr lang="en-US" dirty="0" smtClean="0"/>
              <a:t> portion.</a:t>
            </a:r>
          </a:p>
          <a:p>
            <a:r>
              <a:rPr lang="en-US" dirty="0" smtClean="0"/>
              <a:t>The code in the </a:t>
            </a:r>
            <a:r>
              <a:rPr lang="en-US" dirty="0" smtClean="0">
                <a:latin typeface="Consolas" charset="0"/>
                <a:ea typeface="Consolas" charset="0"/>
                <a:cs typeface="Consolas" charset="0"/>
              </a:rPr>
              <a:t>else</a:t>
            </a:r>
            <a:r>
              <a:rPr lang="en-US" dirty="0" smtClean="0"/>
              <a:t> portion is executed if the code in the </a:t>
            </a:r>
            <a:r>
              <a:rPr lang="en-US" dirty="0" smtClean="0">
                <a:latin typeface="Consolas" charset="0"/>
                <a:ea typeface="Consolas" charset="0"/>
                <a:cs typeface="Consolas" charset="0"/>
              </a:rPr>
              <a:t>if</a:t>
            </a:r>
            <a:r>
              <a:rPr lang="en-US" dirty="0" smtClean="0"/>
              <a:t> portion is false.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060174" y="3260035"/>
            <a:ext cx="3511826" cy="2796209"/>
          </a:xfrm>
          <a:prstGeom prst="rect">
            <a:avLst/>
          </a:prstGeom>
          <a:ln w="12700">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633335" y="3141907"/>
            <a:ext cx="2049682" cy="236256"/>
          </a:xfrm>
          <a:prstGeom prst="rect">
            <a:avLst/>
          </a:prstGeom>
          <a:ln w="12700">
            <a:solidFill>
              <a:schemeClr val="tx1"/>
            </a:solidFill>
          </a:ln>
        </p:spPr>
      </p:pic>
      <p:sp>
        <p:nvSpPr>
          <p:cNvPr id="6" name="Content Placeholder 2"/>
          <p:cNvSpPr txBox="1">
            <a:spLocks/>
          </p:cNvSpPr>
          <p:nvPr/>
        </p:nvSpPr>
        <p:spPr>
          <a:xfrm>
            <a:off x="5278120" y="3014345"/>
            <a:ext cx="559308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mtClean="0"/>
              <a:t>The output is</a:t>
            </a:r>
            <a:endParaRPr lang="en-US" dirty="0"/>
          </a:p>
        </p:txBody>
      </p:sp>
    </p:spTree>
    <p:extLst>
      <p:ext uri="{BB962C8B-B14F-4D97-AF65-F5344CB8AC3E}">
        <p14:creationId xmlns:p14="http://schemas.microsoft.com/office/powerpoint/2010/main" val="11425748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71532"/>
            <a:ext cx="10515600" cy="5332901"/>
          </a:xfrm>
        </p:spPr>
        <p:txBody>
          <a:bodyPr/>
          <a:lstStyle/>
          <a:p>
            <a:r>
              <a:rPr lang="en-US" dirty="0" smtClean="0"/>
              <a:t>There can also be multiple </a:t>
            </a:r>
            <a:r>
              <a:rPr lang="en-US" dirty="0" smtClean="0">
                <a:latin typeface="Consolas" charset="0"/>
                <a:ea typeface="Consolas" charset="0"/>
                <a:cs typeface="Consolas" charset="0"/>
              </a:rPr>
              <a:t>if-else</a:t>
            </a:r>
            <a:r>
              <a:rPr lang="en-US" dirty="0" smtClean="0"/>
              <a:t> statements.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96418" y="1257914"/>
            <a:ext cx="6229108" cy="4935850"/>
          </a:xfrm>
          <a:prstGeom prst="rect">
            <a:avLst/>
          </a:prstGeom>
          <a:ln w="12700">
            <a:solidFill>
              <a:schemeClr val="tx1"/>
            </a:solidFill>
          </a:ln>
        </p:spPr>
      </p:pic>
      <p:sp>
        <p:nvSpPr>
          <p:cNvPr id="5" name="Content Placeholder 2"/>
          <p:cNvSpPr txBox="1">
            <a:spLocks/>
          </p:cNvSpPr>
          <p:nvPr/>
        </p:nvSpPr>
        <p:spPr>
          <a:xfrm>
            <a:off x="7604635" y="1525099"/>
            <a:ext cx="3570056" cy="53329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The output is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723784" y="2052155"/>
            <a:ext cx="4136707" cy="374072"/>
          </a:xfrm>
          <a:prstGeom prst="rect">
            <a:avLst/>
          </a:prstGeom>
          <a:ln w="12700">
            <a:solidFill>
              <a:schemeClr val="tx1"/>
            </a:solidFill>
          </a:ln>
        </p:spPr>
      </p:pic>
    </p:spTree>
    <p:extLst>
      <p:ext uri="{BB962C8B-B14F-4D97-AF65-F5344CB8AC3E}">
        <p14:creationId xmlns:p14="http://schemas.microsoft.com/office/powerpoint/2010/main" val="38743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88398"/>
            <a:ext cx="10515600" cy="1325563"/>
          </a:xfrm>
        </p:spPr>
        <p:txBody>
          <a:bodyPr/>
          <a:lstStyle/>
          <a:p>
            <a:pPr algn="ctr"/>
            <a:r>
              <a:rPr lang="en-US" b="1" dirty="0" smtClean="0">
                <a:latin typeface="+mn-lt"/>
              </a:rPr>
              <a:t>The </a:t>
            </a:r>
            <a:r>
              <a:rPr lang="en-US" b="1" dirty="0" smtClean="0">
                <a:latin typeface="Consolas" charset="0"/>
                <a:ea typeface="Consolas" charset="0"/>
                <a:cs typeface="Consolas" charset="0"/>
              </a:rPr>
              <a:t>%</a:t>
            </a:r>
            <a:r>
              <a:rPr lang="en-US" b="1" dirty="0" smtClean="0">
                <a:latin typeface="+mn-lt"/>
                <a:ea typeface="Consolas" charset="0"/>
                <a:cs typeface="Consolas" charset="0"/>
              </a:rPr>
              <a:t> Operator</a:t>
            </a:r>
            <a:endParaRPr lang="en-US" b="1" dirty="0">
              <a:latin typeface="+mn-lt"/>
            </a:endParaRPr>
          </a:p>
        </p:txBody>
      </p:sp>
    </p:spTree>
    <p:extLst>
      <p:ext uri="{BB962C8B-B14F-4D97-AF65-F5344CB8AC3E}">
        <p14:creationId xmlns:p14="http://schemas.microsoft.com/office/powerpoint/2010/main" val="19169190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19136"/>
            <a:ext cx="10515600" cy="5321507"/>
          </a:xfrm>
        </p:spPr>
        <p:txBody>
          <a:bodyPr>
            <a:normAutofit/>
          </a:bodyPr>
          <a:lstStyle/>
          <a:p>
            <a:r>
              <a:rPr lang="en-US" dirty="0" smtClean="0"/>
              <a:t>Modulo is the remainder after division.</a:t>
            </a:r>
          </a:p>
          <a:p>
            <a:r>
              <a:rPr lang="en-US" dirty="0" smtClean="0"/>
              <a:t>E.g. </a:t>
            </a:r>
            <a:r>
              <a:rPr lang="en-US" dirty="0" smtClean="0"/>
              <a:t> </a:t>
            </a:r>
          </a:p>
          <a:p>
            <a:endParaRPr lang="en-US" dirty="0" smtClean="0"/>
          </a:p>
          <a:p>
            <a:endParaRPr lang="en-US" dirty="0" smtClean="0">
              <a:solidFill>
                <a:srgbClr val="FF0000"/>
              </a:solidFill>
            </a:endParaRPr>
          </a:p>
          <a:p>
            <a:endParaRPr lang="en-US" dirty="0">
              <a:solidFill>
                <a:srgbClr val="FF0000"/>
              </a:solidFill>
            </a:endParaRPr>
          </a:p>
          <a:p>
            <a:endParaRPr lang="en-US" dirty="0" smtClean="0">
              <a:solidFill>
                <a:srgbClr val="FF0000"/>
              </a:solidFill>
            </a:endParaRPr>
          </a:p>
          <a:p>
            <a:endParaRPr lang="en-US" dirty="0" smtClean="0">
              <a:solidFill>
                <a:srgbClr val="FF0000"/>
              </a:solidFill>
            </a:endParaRPr>
          </a:p>
          <a:p>
            <a:r>
              <a:rPr lang="en-US" dirty="0" smtClean="0"/>
              <a:t>Do you spot a pattern?</a:t>
            </a:r>
          </a:p>
          <a:p>
            <a:r>
              <a:rPr lang="en-US" dirty="0" smtClean="0"/>
              <a:t>The result (answer) of the modulo keeps on repeating in a cycle.</a:t>
            </a:r>
          </a:p>
        </p:txBody>
      </p:sp>
      <p:sp>
        <p:nvSpPr>
          <p:cNvPr id="2" name="Title 1"/>
          <p:cNvSpPr>
            <a:spLocks noGrp="1"/>
          </p:cNvSpPr>
          <p:nvPr>
            <p:ph type="title"/>
          </p:nvPr>
        </p:nvSpPr>
        <p:spPr>
          <a:xfrm>
            <a:off x="838200" y="20355"/>
            <a:ext cx="10515600" cy="1325563"/>
          </a:xfrm>
        </p:spPr>
        <p:txBody>
          <a:bodyPr/>
          <a:lstStyle/>
          <a:p>
            <a:r>
              <a:rPr lang="en-US" b="1" dirty="0" smtClean="0"/>
              <a:t>The </a:t>
            </a:r>
            <a:r>
              <a:rPr lang="en-US" b="1" dirty="0" smtClean="0">
                <a:latin typeface="Consolas" charset="0"/>
                <a:ea typeface="Consolas" charset="0"/>
                <a:cs typeface="Consolas" charset="0"/>
              </a:rPr>
              <a:t>%</a:t>
            </a:r>
            <a:r>
              <a:rPr lang="en-US" b="1" dirty="0" smtClean="0"/>
              <a:t> (Modulo) Operator</a:t>
            </a:r>
            <a:endParaRPr lang="en-US" b="1" dirty="0"/>
          </a:p>
        </p:txBody>
      </p:sp>
      <p:sp>
        <p:nvSpPr>
          <p:cNvPr id="4" name="TextBox 3"/>
          <p:cNvSpPr txBox="1"/>
          <p:nvPr/>
        </p:nvSpPr>
        <p:spPr>
          <a:xfrm>
            <a:off x="1828800" y="1918742"/>
            <a:ext cx="1543988" cy="2677656"/>
          </a:xfrm>
          <a:prstGeom prst="rect">
            <a:avLst/>
          </a:prstGeom>
          <a:noFill/>
          <a:ln w="12700">
            <a:solidFill>
              <a:schemeClr val="tx1"/>
            </a:solidFill>
          </a:ln>
        </p:spPr>
        <p:txBody>
          <a:bodyPr wrap="square" rtlCol="0">
            <a:spAutoFit/>
          </a:bodyPr>
          <a:lstStyle/>
          <a:p>
            <a:r>
              <a:rPr lang="en-US" sz="2800" dirty="0" smtClean="0"/>
              <a:t>0 % 2 = 0</a:t>
            </a:r>
          </a:p>
          <a:p>
            <a:r>
              <a:rPr lang="en-US" sz="2800" dirty="0" smtClean="0"/>
              <a:t>1 % 2 = 1</a:t>
            </a:r>
          </a:p>
          <a:p>
            <a:r>
              <a:rPr lang="en-US" sz="2800" dirty="0" smtClean="0"/>
              <a:t>2 % 2 = 0</a:t>
            </a:r>
          </a:p>
          <a:p>
            <a:r>
              <a:rPr lang="en-US" sz="2800" dirty="0" smtClean="0"/>
              <a:t>3 % 2 = 1</a:t>
            </a:r>
          </a:p>
          <a:p>
            <a:r>
              <a:rPr lang="en-US" sz="2800" dirty="0" smtClean="0"/>
              <a:t>4 % 2 = 0</a:t>
            </a:r>
          </a:p>
          <a:p>
            <a:r>
              <a:rPr lang="en-US" sz="2800" dirty="0" smtClean="0"/>
              <a:t>5 % 2 = 1</a:t>
            </a:r>
            <a:endParaRPr lang="en-US" sz="2800" dirty="0"/>
          </a:p>
        </p:txBody>
      </p:sp>
    </p:spTree>
    <p:extLst>
      <p:ext uri="{BB962C8B-B14F-4D97-AF65-F5344CB8AC3E}">
        <p14:creationId xmlns:p14="http://schemas.microsoft.com/office/powerpoint/2010/main" val="35456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blinds(horizontal)">
                                      <p:cBhvr>
                                        <p:cTn id="15" dur="500"/>
                                        <p:tgtEl>
                                          <p:spTgt spid="3">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linds(horizontal)">
                                      <p:cBhvr>
                                        <p:cTn id="2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34518"/>
            <a:ext cx="10515600" cy="6044654"/>
          </a:xfrm>
        </p:spPr>
        <p:txBody>
          <a:bodyPr/>
          <a:lstStyle/>
          <a:p>
            <a:r>
              <a:rPr lang="en-US" dirty="0" smtClean="0"/>
              <a:t>Take a look at this code:</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r>
              <a:rPr lang="en-US" dirty="0" smtClean="0"/>
              <a:t>The output is </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72470" y="1305402"/>
            <a:ext cx="4532039" cy="2595441"/>
          </a:xfrm>
          <a:prstGeom prst="rect">
            <a:avLst/>
          </a:prstGeom>
          <a:ln w="12700">
            <a:solidFill>
              <a:schemeClr val="tx1"/>
            </a:solidFill>
          </a:ln>
        </p:spPr>
      </p:pic>
      <p:sp>
        <p:nvSpPr>
          <p:cNvPr id="5" name="Content Placeholder 2"/>
          <p:cNvSpPr txBox="1">
            <a:spLocks/>
          </p:cNvSpPr>
          <p:nvPr/>
        </p:nvSpPr>
        <p:spPr>
          <a:xfrm>
            <a:off x="6096000" y="1152805"/>
            <a:ext cx="4354286" cy="54424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The </a:t>
            </a:r>
            <a:r>
              <a:rPr lang="en-US" dirty="0" smtClean="0">
                <a:solidFill>
                  <a:srgbClr val="0070C0"/>
                </a:solidFill>
                <a:latin typeface="Consolas" charset="0"/>
                <a:ea typeface="Consolas" charset="0"/>
                <a:cs typeface="Consolas" charset="0"/>
              </a:rPr>
              <a:t>while</a:t>
            </a:r>
            <a:r>
              <a:rPr lang="en-US" dirty="0" smtClean="0"/>
              <a:t> statement repeats the code in its block as long as its condition is true.</a:t>
            </a:r>
          </a:p>
          <a:p>
            <a:r>
              <a:rPr lang="en-US" dirty="0" smtClean="0"/>
              <a:t>The </a:t>
            </a:r>
            <a:r>
              <a:rPr lang="en-US" dirty="0" smtClean="0">
                <a:solidFill>
                  <a:srgbClr val="0070C0"/>
                </a:solidFill>
                <a:latin typeface="Consolas" charset="0"/>
                <a:ea typeface="Consolas" charset="0"/>
                <a:cs typeface="Consolas" charset="0"/>
              </a:rPr>
              <a:t>+=</a:t>
            </a:r>
            <a:r>
              <a:rPr lang="en-US" dirty="0" smtClean="0"/>
              <a:t> operator adds the right-hand value to the left-hand variable. In this case, the code is the same as </a:t>
            </a:r>
            <a:r>
              <a:rPr lang="en-US" dirty="0" smtClean="0">
                <a:solidFill>
                  <a:srgbClr val="0070C0"/>
                </a:solidFill>
                <a:latin typeface="Consolas" charset="0"/>
                <a:ea typeface="Consolas" charset="0"/>
                <a:cs typeface="Consolas" charset="0"/>
              </a:rPr>
              <a:t>count = count + 1</a:t>
            </a:r>
            <a:r>
              <a:rPr lang="en-US" dirty="0" smtClean="0"/>
              <a:t>.</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201430" y="4771514"/>
            <a:ext cx="265670" cy="1648863"/>
          </a:xfrm>
          <a:prstGeom prst="rect">
            <a:avLst/>
          </a:prstGeom>
          <a:ln w="12700">
            <a:solidFill>
              <a:schemeClr val="tx1"/>
            </a:solidFill>
          </a:ln>
        </p:spPr>
      </p:pic>
    </p:spTree>
    <p:extLst>
      <p:ext uri="{BB962C8B-B14F-4D97-AF65-F5344CB8AC3E}">
        <p14:creationId xmlns:p14="http://schemas.microsoft.com/office/powerpoint/2010/main" val="163689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blinds(horizontal)">
                                      <p:cBhvr>
                                        <p:cTn id="17" dur="500"/>
                                        <p:tgtEl>
                                          <p:spTgt spid="3">
                                            <p:txEl>
                                              <p:pRg st="9" end="9"/>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E-Learning</a:t>
            </a:r>
            <a:endParaRPr lang="en-US" b="1" dirty="0"/>
          </a:p>
        </p:txBody>
      </p:sp>
      <p:sp>
        <p:nvSpPr>
          <p:cNvPr id="3" name="Content Placeholder 2"/>
          <p:cNvSpPr>
            <a:spLocks noGrp="1"/>
          </p:cNvSpPr>
          <p:nvPr>
            <p:ph idx="1"/>
          </p:nvPr>
        </p:nvSpPr>
        <p:spPr/>
        <p:txBody>
          <a:bodyPr>
            <a:normAutofit lnSpcReduction="10000"/>
          </a:bodyPr>
          <a:lstStyle/>
          <a:p>
            <a:r>
              <a:rPr lang="en-US" dirty="0" smtClean="0"/>
              <a:t>For more on the Swift programming language, check out the following links:</a:t>
            </a:r>
          </a:p>
          <a:p>
            <a:endParaRPr lang="en-US" dirty="0" smtClean="0"/>
          </a:p>
          <a:p>
            <a:r>
              <a:rPr lang="en-US" dirty="0" smtClean="0"/>
              <a:t>A Swift Tour</a:t>
            </a:r>
            <a:endParaRPr lang="en-US" dirty="0"/>
          </a:p>
          <a:p>
            <a:pPr lvl="1"/>
            <a:r>
              <a:rPr lang="en-US" dirty="0">
                <a:hlinkClick r:id="rId2"/>
              </a:rPr>
              <a:t>https://developer.apple.com/library/content/documentation/Swift/Conceptual/Swift_Programming_Language/GuidedTour.html#//</a:t>
            </a:r>
            <a:r>
              <a:rPr lang="en-US" dirty="0" smtClean="0">
                <a:hlinkClick r:id="rId2"/>
              </a:rPr>
              <a:t>apple_ref/doc/uid/TP40014097-CH2-ID1</a:t>
            </a:r>
            <a:endParaRPr lang="en-US" dirty="0" smtClean="0"/>
          </a:p>
          <a:p>
            <a:r>
              <a:rPr lang="en-US" dirty="0" smtClean="0"/>
              <a:t>Language Guide</a:t>
            </a:r>
          </a:p>
          <a:p>
            <a:pPr lvl="1"/>
            <a:r>
              <a:rPr lang="en-US" dirty="0">
                <a:hlinkClick r:id="rId3"/>
              </a:rPr>
              <a:t>https://developer.apple.com/library/content/documentation/Swift/Conceptual/Swift_Programming_Language/TheBasics.html#//</a:t>
            </a:r>
            <a:r>
              <a:rPr lang="en-US" dirty="0" smtClean="0">
                <a:hlinkClick r:id="rId3"/>
              </a:rPr>
              <a:t>apple_ref/doc/uid/TP40014097-CH5-ID309</a:t>
            </a:r>
            <a:endParaRPr lang="en-US" dirty="0" smtClean="0"/>
          </a:p>
          <a:p>
            <a:pPr lvl="1"/>
            <a:endParaRPr lang="en-US" dirty="0"/>
          </a:p>
        </p:txBody>
      </p:sp>
    </p:spTree>
    <p:extLst>
      <p:ext uri="{BB962C8B-B14F-4D97-AF65-F5344CB8AC3E}">
        <p14:creationId xmlns:p14="http://schemas.microsoft.com/office/powerpoint/2010/main" val="14118051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79700"/>
            <a:ext cx="12192001" cy="1325563"/>
          </a:xfrm>
        </p:spPr>
        <p:txBody>
          <a:bodyPr/>
          <a:lstStyle/>
          <a:p>
            <a:pPr algn="ctr"/>
            <a:r>
              <a:rPr lang="en-US" b="1" dirty="0" smtClean="0">
                <a:latin typeface="+mn-lt"/>
                <a:ea typeface="Consolas" charset="0"/>
                <a:cs typeface="Consolas" charset="0"/>
              </a:rPr>
              <a:t>iOS App #1: Hello World</a:t>
            </a:r>
            <a:endParaRPr lang="en-US" b="1" dirty="0">
              <a:latin typeface="+mn-lt"/>
              <a:ea typeface="Consolas" charset="0"/>
              <a:cs typeface="Consolas" charset="0"/>
            </a:endParaRPr>
          </a:p>
        </p:txBody>
      </p:sp>
    </p:spTree>
    <p:extLst>
      <p:ext uri="{BB962C8B-B14F-4D97-AF65-F5344CB8AC3E}">
        <p14:creationId xmlns:p14="http://schemas.microsoft.com/office/powerpoint/2010/main" val="12917286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391"/>
            <a:ext cx="10515600" cy="1325563"/>
          </a:xfrm>
        </p:spPr>
        <p:txBody>
          <a:bodyPr/>
          <a:lstStyle/>
          <a:p>
            <a:r>
              <a:rPr lang="en-US" b="1" dirty="0" smtClean="0"/>
              <a:t>iOS App #1: Hello World</a:t>
            </a:r>
            <a:endParaRPr lang="en-US" b="1" dirty="0"/>
          </a:p>
        </p:txBody>
      </p:sp>
      <p:sp>
        <p:nvSpPr>
          <p:cNvPr id="3" name="Content Placeholder 2"/>
          <p:cNvSpPr>
            <a:spLocks noGrp="1"/>
          </p:cNvSpPr>
          <p:nvPr>
            <p:ph idx="1"/>
          </p:nvPr>
        </p:nvSpPr>
        <p:spPr>
          <a:xfrm>
            <a:off x="838200" y="1449108"/>
            <a:ext cx="5401235" cy="5032375"/>
          </a:xfrm>
        </p:spPr>
        <p:txBody>
          <a:bodyPr>
            <a:normAutofit fontScale="92500" lnSpcReduction="10000"/>
          </a:bodyPr>
          <a:lstStyle/>
          <a:p>
            <a:r>
              <a:rPr lang="en-US" dirty="0" smtClean="0"/>
              <a:t>When learning to code, traditionally the first </a:t>
            </a:r>
            <a:r>
              <a:rPr lang="en-US" dirty="0" err="1" smtClean="0"/>
              <a:t>programme</a:t>
            </a:r>
            <a:r>
              <a:rPr lang="en-US" dirty="0" smtClean="0"/>
              <a:t> we learn to write is called Hello World.</a:t>
            </a:r>
          </a:p>
          <a:p>
            <a:endParaRPr lang="en-US" dirty="0"/>
          </a:p>
          <a:p>
            <a:r>
              <a:rPr lang="en-US" dirty="0" smtClean="0"/>
              <a:t>This </a:t>
            </a:r>
            <a:r>
              <a:rPr lang="en-US" dirty="0" err="1" smtClean="0"/>
              <a:t>programme</a:t>
            </a:r>
            <a:r>
              <a:rPr lang="en-US" dirty="0" smtClean="0"/>
              <a:t> usually shows the text “Hello world”.</a:t>
            </a:r>
          </a:p>
          <a:p>
            <a:endParaRPr lang="en-US" dirty="0"/>
          </a:p>
          <a:p>
            <a:r>
              <a:rPr lang="en-US" dirty="0" smtClean="0"/>
              <a:t>It’s a very basic </a:t>
            </a:r>
            <a:r>
              <a:rPr lang="en-US" dirty="0" err="1" smtClean="0"/>
              <a:t>programme</a:t>
            </a:r>
            <a:r>
              <a:rPr lang="en-US" dirty="0" smtClean="0"/>
              <a:t>, but it’s something for us to get started on our coding journey.</a:t>
            </a:r>
          </a:p>
          <a:p>
            <a:endParaRPr lang="en-US" dirty="0"/>
          </a:p>
          <a:p>
            <a:r>
              <a:rPr lang="en-US" dirty="0" smtClean="0"/>
              <a:t>Our Hello World app will also be able to show a greeting.</a:t>
            </a:r>
          </a:p>
          <a:p>
            <a:endParaRPr lang="en-US" dirty="0"/>
          </a:p>
          <a:p>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l="1" r="-1337" b="55182"/>
          <a:stretch/>
        </p:blipFill>
        <p:spPr>
          <a:xfrm>
            <a:off x="6622232" y="1544358"/>
            <a:ext cx="4699431" cy="3696767"/>
          </a:xfrm>
          <a:prstGeom prst="rect">
            <a:avLst/>
          </a:prstGeom>
          <a:ln w="12700">
            <a:solidFill>
              <a:schemeClr val="tx1"/>
            </a:solidFill>
          </a:ln>
        </p:spPr>
      </p:pic>
    </p:spTree>
    <p:extLst>
      <p:ext uri="{BB962C8B-B14F-4D97-AF65-F5344CB8AC3E}">
        <p14:creationId xmlns:p14="http://schemas.microsoft.com/office/powerpoint/2010/main" val="34104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iOS App #1: Hello World</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5359401" cy="5300662"/>
          </a:xfrm>
        </p:spPr>
        <p:txBody>
          <a:bodyPr>
            <a:normAutofit/>
          </a:bodyPr>
          <a:lstStyle/>
          <a:p>
            <a:pPr lvl="1"/>
            <a:r>
              <a:rPr lang="en-US" dirty="0" smtClean="0"/>
              <a:t>Let’s create our first iOS app!</a:t>
            </a:r>
          </a:p>
          <a:p>
            <a:pPr lvl="1"/>
            <a:endParaRPr lang="en-US" dirty="0" smtClean="0"/>
          </a:p>
          <a:p>
            <a:pPr lvl="1"/>
            <a:r>
              <a:rPr lang="en-US" dirty="0" smtClean="0"/>
              <a:t>Launch </a:t>
            </a:r>
            <a:r>
              <a:rPr lang="en-US" dirty="0" err="1" smtClean="0"/>
              <a:t>Xcode</a:t>
            </a:r>
            <a:r>
              <a:rPr lang="en-US" dirty="0" smtClean="0"/>
              <a:t>. </a:t>
            </a:r>
            <a:r>
              <a:rPr lang="en-US" dirty="0" err="1" smtClean="0"/>
              <a:t>Xcode</a:t>
            </a:r>
            <a:r>
              <a:rPr lang="en-US" dirty="0" smtClean="0"/>
              <a:t> is the coding environment that’s used to create apps for iPhone, iPad, iPod touch, Apple Watch, </a:t>
            </a:r>
            <a:r>
              <a:rPr lang="en-US" dirty="0" err="1" smtClean="0"/>
              <a:t>AppleTV</a:t>
            </a:r>
            <a:r>
              <a:rPr lang="en-US" dirty="0" smtClean="0"/>
              <a:t>, and Mac.</a:t>
            </a:r>
          </a:p>
          <a:p>
            <a:pPr lvl="1"/>
            <a:endParaRPr lang="en-US" dirty="0" smtClean="0"/>
          </a:p>
          <a:p>
            <a:pPr lvl="1"/>
            <a:r>
              <a:rPr lang="en-US" dirty="0" smtClean="0"/>
              <a:t>Click the “Create a new </a:t>
            </a:r>
            <a:r>
              <a:rPr lang="en-US" dirty="0" err="1" smtClean="0"/>
              <a:t>Xcode</a:t>
            </a:r>
            <a:r>
              <a:rPr lang="en-US" dirty="0" smtClean="0"/>
              <a:t> project” option.</a:t>
            </a: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612113" y="1333494"/>
            <a:ext cx="4779578" cy="4591317"/>
          </a:xfrm>
          <a:prstGeom prst="rect">
            <a:avLst/>
          </a:prstGeom>
          <a:ln w="12700">
            <a:solidFill>
              <a:schemeClr val="tx1"/>
            </a:solidFill>
          </a:ln>
        </p:spPr>
      </p:pic>
      <p:sp>
        <p:nvSpPr>
          <p:cNvPr id="6" name="Rectangle 5"/>
          <p:cNvSpPr/>
          <p:nvPr/>
        </p:nvSpPr>
        <p:spPr>
          <a:xfrm>
            <a:off x="7030407" y="4546599"/>
            <a:ext cx="4276436" cy="45720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15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linds(horizontal)">
                                      <p:cBhvr>
                                        <p:cTn id="15" dur="500"/>
                                        <p:tgtEl>
                                          <p:spTgt spid="3">
                                            <p:txEl>
                                              <p:pRg st="4" end="4"/>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5768" t="7663" r="45689" b="69872"/>
          <a:stretch/>
        </p:blipFill>
        <p:spPr>
          <a:xfrm>
            <a:off x="6479932" y="1546793"/>
            <a:ext cx="5060825" cy="2489426"/>
          </a:xfrm>
          <a:prstGeom prst="rect">
            <a:avLst/>
          </a:prstGeom>
          <a:ln w="12700">
            <a:solidFill>
              <a:schemeClr val="tx1"/>
            </a:solidFill>
          </a:ln>
        </p:spPr>
      </p:pic>
      <p:sp>
        <p:nvSpPr>
          <p:cNvPr id="3" name="Content Placeholder 2"/>
          <p:cNvSpPr>
            <a:spLocks noGrp="1"/>
          </p:cNvSpPr>
          <p:nvPr>
            <p:ph idx="1"/>
          </p:nvPr>
        </p:nvSpPr>
        <p:spPr>
          <a:xfrm>
            <a:off x="838199" y="1385888"/>
            <a:ext cx="5359401" cy="5300662"/>
          </a:xfrm>
        </p:spPr>
        <p:txBody>
          <a:bodyPr>
            <a:normAutofit/>
          </a:bodyPr>
          <a:lstStyle/>
          <a:p>
            <a:pPr lvl="1"/>
            <a:r>
              <a:rPr lang="en-US" dirty="0" smtClean="0"/>
              <a:t>Select the “Single View App” template.</a:t>
            </a:r>
          </a:p>
          <a:p>
            <a:pPr lvl="2"/>
            <a:r>
              <a:rPr lang="en-US" dirty="0" smtClean="0"/>
              <a:t>A template is a blank project that has some basic Swift code already in it.</a:t>
            </a:r>
          </a:p>
          <a:p>
            <a:pPr lvl="2"/>
            <a:endParaRPr lang="en-US" dirty="0"/>
          </a:p>
          <a:p>
            <a:pPr lvl="1"/>
            <a:r>
              <a:rPr lang="en-US" dirty="0" smtClean="0"/>
              <a:t>A Single View App is the most basic app. It has only 1 page (called a “view”).</a:t>
            </a:r>
          </a:p>
        </p:txBody>
      </p:sp>
      <p:sp>
        <p:nvSpPr>
          <p:cNvPr id="6" name="Rectangle 5"/>
          <p:cNvSpPr/>
          <p:nvPr/>
        </p:nvSpPr>
        <p:spPr>
          <a:xfrm>
            <a:off x="6711696" y="2566988"/>
            <a:ext cx="1517904" cy="124301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483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Requirements</a:t>
            </a:r>
            <a:endParaRPr lang="en-US" b="1" dirty="0"/>
          </a:p>
        </p:txBody>
      </p:sp>
      <p:sp>
        <p:nvSpPr>
          <p:cNvPr id="3" name="Content Placeholder 2"/>
          <p:cNvSpPr>
            <a:spLocks noGrp="1"/>
          </p:cNvSpPr>
          <p:nvPr>
            <p:ph idx="1"/>
          </p:nvPr>
        </p:nvSpPr>
        <p:spPr/>
        <p:txBody>
          <a:bodyPr/>
          <a:lstStyle/>
          <a:p>
            <a:r>
              <a:rPr lang="en-US" dirty="0" smtClean="0"/>
              <a:t>You’ll need the following:</a:t>
            </a:r>
          </a:p>
          <a:p>
            <a:pPr lvl="1"/>
            <a:r>
              <a:rPr lang="en-US" dirty="0"/>
              <a:t>A</a:t>
            </a:r>
            <a:r>
              <a:rPr lang="en-US" dirty="0" smtClean="0"/>
              <a:t>n Apple-branded computer (e.g. MacBook Air or MacBook Pro)</a:t>
            </a:r>
          </a:p>
          <a:p>
            <a:pPr lvl="1"/>
            <a:r>
              <a:rPr lang="en-US" dirty="0" smtClean="0"/>
              <a:t>The computer needs to be running </a:t>
            </a:r>
            <a:r>
              <a:rPr lang="en-US" dirty="0" err="1" smtClean="0"/>
              <a:t>MacOS</a:t>
            </a:r>
            <a:r>
              <a:rPr lang="en-US" dirty="0" smtClean="0"/>
              <a:t> </a:t>
            </a:r>
            <a:r>
              <a:rPr lang="en-US" dirty="0"/>
              <a:t>Sierra (10.12.6) or </a:t>
            </a:r>
            <a:r>
              <a:rPr lang="en-US" dirty="0" smtClean="0"/>
              <a:t>higher</a:t>
            </a:r>
          </a:p>
          <a:p>
            <a:pPr lvl="1"/>
            <a:r>
              <a:rPr lang="en-US" dirty="0" err="1" smtClean="0"/>
              <a:t>Xcode</a:t>
            </a:r>
            <a:r>
              <a:rPr lang="en-US" dirty="0"/>
              <a:t> </a:t>
            </a:r>
            <a:r>
              <a:rPr lang="en-US" dirty="0" smtClean="0"/>
              <a:t>8 or 9 installed on the computer</a:t>
            </a:r>
            <a:endParaRPr lang="en-US" dirty="0" smtClean="0"/>
          </a:p>
          <a:p>
            <a:pPr lvl="1"/>
            <a:endParaRPr lang="en-US" dirty="0">
              <a:solidFill>
                <a:srgbClr val="FFFF00"/>
              </a:solidFill>
            </a:endParaRPr>
          </a:p>
          <a:p>
            <a:r>
              <a:rPr lang="en-US" dirty="0" smtClean="0"/>
              <a:t>The following is optional (for testing your app on a real device):</a:t>
            </a:r>
          </a:p>
          <a:p>
            <a:pPr lvl="1"/>
            <a:r>
              <a:rPr lang="en-US" dirty="0" smtClean="0"/>
              <a:t>Either an iPad</a:t>
            </a:r>
            <a:r>
              <a:rPr lang="en-US" dirty="0"/>
              <a:t>, iPhone, or iPod Touch running iOS 10 or </a:t>
            </a:r>
            <a:r>
              <a:rPr lang="en-US" dirty="0" smtClean="0"/>
              <a:t>higher</a:t>
            </a:r>
            <a:endParaRPr lang="en-US" dirty="0"/>
          </a:p>
        </p:txBody>
      </p:sp>
    </p:spTree>
    <p:extLst>
      <p:ext uri="{BB962C8B-B14F-4D97-AF65-F5344CB8AC3E}">
        <p14:creationId xmlns:p14="http://schemas.microsoft.com/office/powerpoint/2010/main" val="178339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blinds(horizontal)">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85888"/>
            <a:ext cx="5359401" cy="5300662"/>
          </a:xfrm>
        </p:spPr>
        <p:txBody>
          <a:bodyPr>
            <a:normAutofit/>
          </a:bodyPr>
          <a:lstStyle/>
          <a:p>
            <a:pPr lvl="1"/>
            <a:r>
              <a:rPr lang="en-US" dirty="0" smtClean="0"/>
              <a:t>Fill out these fields</a:t>
            </a:r>
          </a:p>
          <a:p>
            <a:pPr lvl="1"/>
            <a:endParaRPr lang="en-US" dirty="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4460841" y="1182874"/>
            <a:ext cx="5576207" cy="3999941"/>
          </a:xfrm>
          <a:prstGeom prst="rect">
            <a:avLst/>
          </a:prstGeom>
          <a:ln w="12700">
            <a:solidFill>
              <a:schemeClr val="tx1"/>
            </a:solidFill>
          </a:ln>
        </p:spPr>
      </p:pic>
      <p:sp>
        <p:nvSpPr>
          <p:cNvPr id="6" name="Rectangle 5"/>
          <p:cNvSpPr/>
          <p:nvPr/>
        </p:nvSpPr>
        <p:spPr>
          <a:xfrm>
            <a:off x="6155925" y="2416629"/>
            <a:ext cx="3881123" cy="32657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155925" y="3182844"/>
            <a:ext cx="3881123" cy="32657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55924" y="3566813"/>
            <a:ext cx="3881123" cy="32657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239052" y="3271652"/>
            <a:ext cx="765958" cy="190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209364" y="3635095"/>
            <a:ext cx="765958" cy="190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93035" y="3988867"/>
            <a:ext cx="1858488" cy="296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291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85888"/>
            <a:ext cx="5359401" cy="5300662"/>
          </a:xfrm>
        </p:spPr>
        <p:txBody>
          <a:bodyPr>
            <a:normAutofit/>
          </a:bodyPr>
          <a:lstStyle/>
          <a:p>
            <a:pPr lvl="1"/>
            <a:r>
              <a:rPr lang="en-US" dirty="0" smtClean="0"/>
              <a:t>Uncheck the “Create </a:t>
            </a:r>
            <a:r>
              <a:rPr lang="en-US" dirty="0" err="1" smtClean="0"/>
              <a:t>Git</a:t>
            </a:r>
            <a:r>
              <a:rPr lang="en-US" dirty="0" smtClean="0"/>
              <a:t> repository  on my Mac”</a:t>
            </a:r>
          </a:p>
          <a:p>
            <a:pPr lvl="1"/>
            <a:endParaRPr lang="en-US" dirty="0">
              <a:solidFill>
                <a:srgbClr val="FF0000"/>
              </a:solidFill>
            </a:endParaRP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638995" y="2379952"/>
            <a:ext cx="8287473" cy="1192192"/>
          </a:xfrm>
          <a:prstGeom prst="rect">
            <a:avLst/>
          </a:prstGeom>
          <a:ln w="12700">
            <a:solidFill>
              <a:schemeClr val="tx1"/>
            </a:solidFill>
          </a:ln>
        </p:spPr>
      </p:pic>
      <p:sp>
        <p:nvSpPr>
          <p:cNvPr id="6" name="Rectangle 5"/>
          <p:cNvSpPr/>
          <p:nvPr/>
        </p:nvSpPr>
        <p:spPr>
          <a:xfrm>
            <a:off x="4051361" y="2541944"/>
            <a:ext cx="223132" cy="21438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6337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515600" cy="1325563"/>
          </a:xfrm>
        </p:spPr>
        <p:txBody>
          <a:bodyPr/>
          <a:lstStyle/>
          <a:p>
            <a:r>
              <a:rPr lang="en-US" b="1" dirty="0" smtClean="0"/>
              <a:t>Introduction to the </a:t>
            </a:r>
            <a:r>
              <a:rPr lang="en-US" b="1" dirty="0" err="1" smtClean="0"/>
              <a:t>Xcode</a:t>
            </a:r>
            <a:r>
              <a:rPr lang="en-US" b="1" dirty="0" smtClean="0"/>
              <a:t> Interface</a:t>
            </a:r>
            <a:endParaRPr lang="en-US" b="1" dirty="0"/>
          </a:p>
        </p:txBody>
      </p:sp>
      <p:sp>
        <p:nvSpPr>
          <p:cNvPr id="3" name="Content Placeholder 2"/>
          <p:cNvSpPr>
            <a:spLocks noGrp="1"/>
          </p:cNvSpPr>
          <p:nvPr>
            <p:ph idx="1"/>
          </p:nvPr>
        </p:nvSpPr>
        <p:spPr>
          <a:xfrm>
            <a:off x="838200" y="1311275"/>
            <a:ext cx="10515600" cy="4351338"/>
          </a:xfrm>
        </p:spPr>
        <p:txBody>
          <a:bodyPr/>
          <a:lstStyle/>
          <a:p>
            <a:r>
              <a:rPr lang="en-US" dirty="0" smtClean="0"/>
              <a:t>Before we go any further, let’s take a quick look at the </a:t>
            </a:r>
            <a:r>
              <a:rPr lang="en-US" dirty="0" err="1" smtClean="0"/>
              <a:t>Xcode</a:t>
            </a:r>
            <a:r>
              <a:rPr lang="en-US" dirty="0" smtClean="0"/>
              <a:t> interface.</a:t>
            </a:r>
            <a:endParaRPr lang="en-US" dirty="0"/>
          </a:p>
        </p:txBody>
      </p:sp>
      <p:pic>
        <p:nvPicPr>
          <p:cNvPr id="4" name="Picture 3"/>
          <p:cNvPicPr>
            <a:picLocks noChangeAspect="1"/>
          </p:cNvPicPr>
          <p:nvPr/>
        </p:nvPicPr>
        <p:blipFill>
          <a:blip r:embed="rId2"/>
          <a:stretch>
            <a:fillRect/>
          </a:stretch>
        </p:blipFill>
        <p:spPr>
          <a:xfrm>
            <a:off x="838200" y="2131080"/>
            <a:ext cx="7162800" cy="4403015"/>
          </a:xfrm>
          <a:prstGeom prst="rect">
            <a:avLst/>
          </a:prstGeom>
        </p:spPr>
      </p:pic>
      <p:sp>
        <p:nvSpPr>
          <p:cNvPr id="5" name="TextBox 4"/>
          <p:cNvSpPr txBox="1"/>
          <p:nvPr/>
        </p:nvSpPr>
        <p:spPr>
          <a:xfrm>
            <a:off x="3534031" y="1900247"/>
            <a:ext cx="1297460" cy="461665"/>
          </a:xfrm>
          <a:prstGeom prst="rect">
            <a:avLst/>
          </a:prstGeom>
          <a:solidFill>
            <a:schemeClr val="bg1"/>
          </a:solidFill>
        </p:spPr>
        <p:txBody>
          <a:bodyPr wrap="square" rtlCol="0">
            <a:spAutoFit/>
          </a:bodyPr>
          <a:lstStyle/>
          <a:p>
            <a:pPr algn="ctr"/>
            <a:r>
              <a:rPr lang="en-US" sz="2400" dirty="0" smtClean="0"/>
              <a:t>Toolbar </a:t>
            </a:r>
            <a:endParaRPr lang="en-US" sz="2400" dirty="0"/>
          </a:p>
        </p:txBody>
      </p:sp>
      <p:sp>
        <p:nvSpPr>
          <p:cNvPr id="6" name="TextBox 5"/>
          <p:cNvSpPr txBox="1"/>
          <p:nvPr/>
        </p:nvSpPr>
        <p:spPr>
          <a:xfrm>
            <a:off x="529282" y="6303261"/>
            <a:ext cx="2485768" cy="461665"/>
          </a:xfrm>
          <a:prstGeom prst="rect">
            <a:avLst/>
          </a:prstGeom>
          <a:solidFill>
            <a:schemeClr val="bg1"/>
          </a:solidFill>
        </p:spPr>
        <p:txBody>
          <a:bodyPr wrap="square" rtlCol="0">
            <a:spAutoFit/>
          </a:bodyPr>
          <a:lstStyle/>
          <a:p>
            <a:pPr algn="ctr"/>
            <a:r>
              <a:rPr lang="en-US" sz="2400" dirty="0" smtClean="0"/>
              <a:t>Navigator area</a:t>
            </a:r>
            <a:endParaRPr lang="en-US" sz="2400" dirty="0"/>
          </a:p>
        </p:txBody>
      </p:sp>
      <p:sp>
        <p:nvSpPr>
          <p:cNvPr id="7" name="TextBox 6"/>
          <p:cNvSpPr txBox="1"/>
          <p:nvPr/>
        </p:nvSpPr>
        <p:spPr>
          <a:xfrm>
            <a:off x="3176716" y="6303262"/>
            <a:ext cx="2485768" cy="461665"/>
          </a:xfrm>
          <a:prstGeom prst="rect">
            <a:avLst/>
          </a:prstGeom>
          <a:solidFill>
            <a:schemeClr val="bg1"/>
          </a:solidFill>
        </p:spPr>
        <p:txBody>
          <a:bodyPr wrap="square" rtlCol="0">
            <a:spAutoFit/>
          </a:bodyPr>
          <a:lstStyle/>
          <a:p>
            <a:pPr algn="ctr"/>
            <a:r>
              <a:rPr lang="en-US" sz="2400" dirty="0" smtClean="0"/>
              <a:t>Editor area</a:t>
            </a:r>
            <a:endParaRPr lang="en-US" sz="2400" dirty="0"/>
          </a:p>
        </p:txBody>
      </p:sp>
      <p:sp>
        <p:nvSpPr>
          <p:cNvPr id="8" name="TextBox 7"/>
          <p:cNvSpPr txBox="1"/>
          <p:nvPr/>
        </p:nvSpPr>
        <p:spPr>
          <a:xfrm>
            <a:off x="5676898" y="6303262"/>
            <a:ext cx="2485768" cy="461665"/>
          </a:xfrm>
          <a:prstGeom prst="rect">
            <a:avLst/>
          </a:prstGeom>
          <a:solidFill>
            <a:schemeClr val="bg1"/>
          </a:solidFill>
        </p:spPr>
        <p:txBody>
          <a:bodyPr wrap="square" rtlCol="0">
            <a:spAutoFit/>
          </a:bodyPr>
          <a:lstStyle/>
          <a:p>
            <a:pPr algn="ctr"/>
            <a:r>
              <a:rPr lang="en-US" sz="2400" dirty="0" smtClean="0"/>
              <a:t>Utility area</a:t>
            </a:r>
            <a:endParaRPr lang="en-US" sz="2400" dirty="0"/>
          </a:p>
        </p:txBody>
      </p:sp>
    </p:spTree>
    <p:extLst>
      <p:ext uri="{BB962C8B-B14F-4D97-AF65-F5344CB8AC3E}">
        <p14:creationId xmlns:p14="http://schemas.microsoft.com/office/powerpoint/2010/main" val="18930216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85888"/>
            <a:ext cx="5359401" cy="5300662"/>
          </a:xfrm>
        </p:spPr>
        <p:txBody>
          <a:bodyPr>
            <a:normAutofit/>
          </a:bodyPr>
          <a:lstStyle/>
          <a:p>
            <a:pPr lvl="1"/>
            <a:r>
              <a:rPr lang="en-US" dirty="0" smtClean="0"/>
              <a:t>Now let’s test the app in the simulator.</a:t>
            </a:r>
            <a:endParaRPr lang="en-US" dirty="0" smtClean="0"/>
          </a:p>
          <a:p>
            <a:pPr lvl="1"/>
            <a:endParaRPr lang="en-US" dirty="0"/>
          </a:p>
          <a:p>
            <a:pPr lvl="1"/>
            <a:endParaRPr lang="en-US" dirty="0" smtClean="0"/>
          </a:p>
          <a:p>
            <a:pPr lvl="1"/>
            <a:endParaRPr lang="en-US" dirty="0"/>
          </a:p>
          <a:p>
            <a:pPr lvl="1"/>
            <a:r>
              <a:rPr lang="en-US" dirty="0" smtClean="0"/>
              <a:t>You’ll see a blank screen.</a:t>
            </a:r>
          </a:p>
          <a:p>
            <a:pPr lvl="1"/>
            <a:endParaRPr lang="en-US" dirty="0"/>
          </a:p>
          <a:p>
            <a:pPr lvl="1"/>
            <a:r>
              <a:rPr lang="en-US" dirty="0" smtClean="0"/>
              <a:t>The first thing we’ll do is add </a:t>
            </a:r>
            <a:r>
              <a:rPr lang="en-US" dirty="0" smtClean="0"/>
              <a:t>some text on the screen</a:t>
            </a:r>
            <a:r>
              <a:rPr lang="en-US" dirty="0" smtClean="0"/>
              <a:t>.</a:t>
            </a:r>
          </a:p>
          <a:p>
            <a:pPr lvl="1"/>
            <a:endParaRPr lang="en-US" dirty="0" smtClean="0"/>
          </a:p>
          <a:p>
            <a:pPr lvl="1"/>
            <a:r>
              <a:rPr lang="en-US" dirty="0" smtClean="0"/>
              <a:t>Stop the app.</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11911" y="2232569"/>
            <a:ext cx="5992510" cy="518042"/>
          </a:xfrm>
          <a:prstGeom prst="rect">
            <a:avLst/>
          </a:prstGeom>
          <a:ln w="12700">
            <a:solidFill>
              <a:schemeClr val="accent1">
                <a:shade val="50000"/>
              </a:schemeClr>
            </a:solidFill>
          </a:ln>
        </p:spPr>
      </p:pic>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8225852" y="983850"/>
            <a:ext cx="2848524" cy="5045957"/>
          </a:xfrm>
          <a:prstGeom prst="rect">
            <a:avLst/>
          </a:prstGeom>
          <a:ln w="12700">
            <a:solidFill>
              <a:schemeClr val="tx1"/>
            </a:solidFill>
          </a:ln>
        </p:spPr>
      </p:pic>
      <p:sp>
        <p:nvSpPr>
          <p:cNvPr id="6" name="Rectangle 5"/>
          <p:cNvSpPr/>
          <p:nvPr/>
        </p:nvSpPr>
        <p:spPr>
          <a:xfrm>
            <a:off x="2800709" y="2277374"/>
            <a:ext cx="644106" cy="38531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11911" y="5707684"/>
            <a:ext cx="5992510" cy="518042"/>
          </a:xfrm>
          <a:prstGeom prst="rect">
            <a:avLst/>
          </a:prstGeom>
          <a:ln w="12700">
            <a:solidFill>
              <a:schemeClr val="accent1">
                <a:shade val="50000"/>
              </a:schemeClr>
            </a:solidFill>
          </a:ln>
        </p:spPr>
      </p:pic>
      <p:sp>
        <p:nvSpPr>
          <p:cNvPr id="8" name="Rectangle 7"/>
          <p:cNvSpPr/>
          <p:nvPr/>
        </p:nvSpPr>
        <p:spPr>
          <a:xfrm>
            <a:off x="3531079" y="5762445"/>
            <a:ext cx="626854" cy="37956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802702" y="2277374"/>
            <a:ext cx="1570049" cy="38531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89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linds(horizontal)">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linds(horizontal)">
                                      <p:cBhvr>
                                        <p:cTn id="20" dur="500"/>
                                        <p:tgtEl>
                                          <p:spTgt spid="3">
                                            <p:txEl>
                                              <p:pRg st="8" end="8"/>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smtClean="0"/>
              <a:t>Creating the User Interface (UI)</a:t>
            </a:r>
            <a:endParaRPr lang="en-US" b="1" dirty="0"/>
          </a:p>
        </p:txBody>
      </p:sp>
    </p:spTree>
    <p:extLst>
      <p:ext uri="{BB962C8B-B14F-4D97-AF65-F5344CB8AC3E}">
        <p14:creationId xmlns:p14="http://schemas.microsoft.com/office/powerpoint/2010/main" val="16799827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08331"/>
            <a:ext cx="5359401" cy="5649669"/>
          </a:xfrm>
        </p:spPr>
        <p:txBody>
          <a:bodyPr>
            <a:normAutofit/>
          </a:bodyPr>
          <a:lstStyle/>
          <a:p>
            <a:pPr lvl="1"/>
            <a:r>
              <a:rPr lang="en-US" dirty="0" smtClean="0"/>
              <a:t>Open the storyboard by double-clicking the </a:t>
            </a:r>
            <a:r>
              <a:rPr lang="en-US" dirty="0" err="1" smtClean="0">
                <a:latin typeface="Consolas" charset="0"/>
                <a:ea typeface="Consolas" charset="0"/>
                <a:cs typeface="Consolas" charset="0"/>
              </a:rPr>
              <a:t>Main.storyboard</a:t>
            </a:r>
            <a:r>
              <a:rPr lang="en-US" dirty="0" smtClean="0"/>
              <a:t> file in the project navigator (on the left side of the screen).</a:t>
            </a:r>
          </a:p>
          <a:p>
            <a:pPr lvl="1"/>
            <a:endParaRPr lang="en-US" sz="1200" dirty="0"/>
          </a:p>
          <a:p>
            <a:pPr lvl="1"/>
            <a:r>
              <a:rPr lang="en-US" dirty="0" smtClean="0"/>
              <a:t> A storyboard is a visual representation of the app’s user interface.</a:t>
            </a:r>
          </a:p>
          <a:p>
            <a:pPr lvl="1"/>
            <a:endParaRPr lang="en-US" sz="1200" dirty="0">
              <a:solidFill>
                <a:srgbClr val="FF0000"/>
              </a:solidFill>
            </a:endParaRPr>
          </a:p>
          <a:p>
            <a:pPr lvl="1"/>
            <a:r>
              <a:rPr lang="en-US" dirty="0" err="1" smtClean="0"/>
              <a:t>Xcode</a:t>
            </a:r>
            <a:r>
              <a:rPr lang="en-US" dirty="0" smtClean="0"/>
              <a:t> opens storyboards in Interface Builder. This is its default visual interface editor.</a:t>
            </a:r>
          </a:p>
          <a:p>
            <a:pPr lvl="1"/>
            <a:endParaRPr lang="en-US" sz="1200" dirty="0"/>
          </a:p>
          <a:p>
            <a:pPr lvl="1"/>
            <a:r>
              <a:rPr lang="en-US" dirty="0" smtClean="0"/>
              <a:t>The background of the storyboard is called the canvas. Let’s drag a </a:t>
            </a:r>
            <a:r>
              <a:rPr lang="en-US" dirty="0" smtClean="0">
                <a:latin typeface="Consolas" charset="0"/>
                <a:ea typeface="Consolas" charset="0"/>
                <a:cs typeface="Consolas" charset="0"/>
              </a:rPr>
              <a:t>Label</a:t>
            </a:r>
            <a:r>
              <a:rPr lang="en-US" dirty="0" smtClean="0"/>
              <a:t> on to it to create some text.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517567" y="1382253"/>
            <a:ext cx="5303521" cy="5139563"/>
          </a:xfrm>
          <a:prstGeom prst="rect">
            <a:avLst/>
          </a:prstGeom>
          <a:ln w="12700">
            <a:solidFill>
              <a:schemeClr val="tx1"/>
            </a:solidFill>
          </a:ln>
        </p:spPr>
      </p:pic>
      <p:sp>
        <p:nvSpPr>
          <p:cNvPr id="5" name="Title 1"/>
          <p:cNvSpPr>
            <a:spLocks noGrp="1"/>
          </p:cNvSpPr>
          <p:nvPr>
            <p:ph type="title"/>
          </p:nvPr>
        </p:nvSpPr>
        <p:spPr>
          <a:xfrm>
            <a:off x="838200" y="22218"/>
            <a:ext cx="10515600" cy="1325563"/>
          </a:xfrm>
        </p:spPr>
        <p:txBody>
          <a:bodyPr/>
          <a:lstStyle/>
          <a:p>
            <a:r>
              <a:rPr lang="en-US" b="1" dirty="0" smtClean="0"/>
              <a:t>Creating the User Interface (UI)</a:t>
            </a:r>
            <a:endParaRPr lang="en-US" b="1" dirty="0"/>
          </a:p>
        </p:txBody>
      </p:sp>
    </p:spTree>
    <p:extLst>
      <p:ext uri="{BB962C8B-B14F-4D97-AF65-F5344CB8AC3E}">
        <p14:creationId xmlns:p14="http://schemas.microsoft.com/office/powerpoint/2010/main" val="188037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747350"/>
            <a:ext cx="5359401" cy="6115050"/>
          </a:xfrm>
        </p:spPr>
        <p:txBody>
          <a:bodyPr>
            <a:normAutofit/>
          </a:bodyPr>
          <a:lstStyle/>
          <a:p>
            <a:pPr lvl="1"/>
            <a:r>
              <a:rPr lang="en-US" dirty="0" smtClean="0"/>
              <a:t>Click on the 3</a:t>
            </a:r>
            <a:r>
              <a:rPr lang="en-US" baseline="30000" dirty="0" smtClean="0"/>
              <a:t>rd</a:t>
            </a:r>
            <a:r>
              <a:rPr lang="en-US" dirty="0" smtClean="0"/>
              <a:t> button on the bottom of the utility area (the bottom right of Interface Builder).</a:t>
            </a:r>
          </a:p>
          <a:p>
            <a:pPr lvl="1"/>
            <a:endParaRPr lang="en-US" dirty="0"/>
          </a:p>
          <a:p>
            <a:pPr lvl="1"/>
            <a:r>
              <a:rPr lang="en-US" dirty="0" smtClean="0"/>
              <a:t>This shows the Object library. Scroll down and find the </a:t>
            </a:r>
            <a:r>
              <a:rPr lang="en-US" dirty="0" smtClean="0">
                <a:latin typeface="Consolas" charset="0"/>
                <a:ea typeface="Consolas" charset="0"/>
                <a:cs typeface="Consolas" charset="0"/>
              </a:rPr>
              <a:t>Label</a:t>
            </a:r>
            <a:r>
              <a:rPr lang="en-US" dirty="0" smtClean="0"/>
              <a:t> object.</a:t>
            </a:r>
          </a:p>
          <a:p>
            <a:pPr lvl="1"/>
            <a:endParaRPr lang="en-US" dirty="0"/>
          </a:p>
          <a:p>
            <a:pPr lvl="1"/>
            <a:r>
              <a:rPr lang="en-US" dirty="0" smtClean="0"/>
              <a:t>You can also type </a:t>
            </a:r>
            <a:r>
              <a:rPr lang="en-US" dirty="0" smtClean="0">
                <a:latin typeface="Consolas" charset="0"/>
                <a:ea typeface="Consolas" charset="0"/>
                <a:cs typeface="Consolas" charset="0"/>
              </a:rPr>
              <a:t>Label</a:t>
            </a:r>
            <a:r>
              <a:rPr lang="en-US" dirty="0" smtClean="0"/>
              <a:t> into the filter field at the bottom to find the object quickly.</a:t>
            </a:r>
          </a:p>
          <a:p>
            <a:pPr lvl="1"/>
            <a:endParaRPr lang="en-US" dirty="0"/>
          </a:p>
          <a:p>
            <a:pPr lvl="1"/>
            <a:r>
              <a:rPr lang="en-US" dirty="0" smtClean="0"/>
              <a:t>You can also see the Object library by choosing View &gt; Utilities &gt; Show Object Library.</a:t>
            </a:r>
          </a:p>
          <a:p>
            <a:pPr lvl="1"/>
            <a:endParaRPr lang="en-US" dirty="0" smtClean="0"/>
          </a:p>
          <a:p>
            <a:pPr lvl="1"/>
            <a:endParaRPr lang="en-US" dirty="0"/>
          </a:p>
          <a:p>
            <a:pPr lvl="1"/>
            <a:endParaRPr lang="en-US" dirty="0" smtClean="0"/>
          </a:p>
          <a:p>
            <a:pPr lvl="1"/>
            <a:endParaRPr lang="en-US" dirty="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637223" y="1177347"/>
            <a:ext cx="4784290" cy="4903355"/>
          </a:xfrm>
          <a:prstGeom prst="rect">
            <a:avLst/>
          </a:prstGeom>
          <a:ln w="12700">
            <a:solidFill>
              <a:schemeClr val="tx1"/>
            </a:solidFill>
          </a:ln>
        </p:spPr>
      </p:pic>
      <p:sp>
        <p:nvSpPr>
          <p:cNvPr id="7" name="Rectangle 6"/>
          <p:cNvSpPr/>
          <p:nvPr/>
        </p:nvSpPr>
        <p:spPr>
          <a:xfrm>
            <a:off x="6637223" y="2832163"/>
            <a:ext cx="4784290" cy="119318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57336" y="5680164"/>
            <a:ext cx="4153394" cy="40053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H="1">
            <a:off x="9014791" y="1177347"/>
            <a:ext cx="556592" cy="53056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517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5580185" cy="4351338"/>
          </a:xfrm>
        </p:spPr>
        <p:txBody>
          <a:bodyPr/>
          <a:lstStyle/>
          <a:p>
            <a:r>
              <a:rPr lang="en-US" dirty="0" smtClean="0"/>
              <a:t>Drag and drop the </a:t>
            </a:r>
            <a:r>
              <a:rPr lang="en-US" dirty="0" smtClean="0">
                <a:latin typeface="Consolas" charset="0"/>
                <a:ea typeface="Consolas" charset="0"/>
                <a:cs typeface="Consolas" charset="0"/>
              </a:rPr>
              <a:t>Label</a:t>
            </a:r>
            <a:r>
              <a:rPr lang="en-US" dirty="0" smtClean="0"/>
              <a:t> object onto the canvas.</a:t>
            </a:r>
          </a:p>
          <a:p>
            <a:endParaRPr lang="en-US" dirty="0"/>
          </a:p>
          <a:p>
            <a:r>
              <a:rPr lang="en-US" dirty="0" smtClean="0"/>
              <a:t>Position the </a:t>
            </a:r>
            <a:r>
              <a:rPr lang="en-US" dirty="0" smtClean="0">
                <a:latin typeface="Consolas" charset="0"/>
                <a:ea typeface="Consolas" charset="0"/>
                <a:cs typeface="Consolas" charset="0"/>
              </a:rPr>
              <a:t>Label</a:t>
            </a:r>
            <a:r>
              <a:rPr lang="en-US" dirty="0" smtClean="0"/>
              <a:t> at the top of the canvas, and so that it’s in the horizontal </a:t>
            </a:r>
            <a:r>
              <a:rPr lang="en-US" dirty="0" err="1" smtClean="0"/>
              <a:t>centre</a:t>
            </a:r>
            <a:r>
              <a:rPr lang="en-US" dirty="0" smtClean="0"/>
              <a:t> (a blue guideline appears once you’ve dragged it to the </a:t>
            </a:r>
            <a:r>
              <a:rPr lang="en-US" dirty="0" err="1" smtClean="0"/>
              <a:t>centre</a:t>
            </a:r>
            <a:r>
              <a:rPr lang="en-US" dirty="0" smtClean="0"/>
              <a:t>).</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481346" y="845532"/>
            <a:ext cx="3613374" cy="5331431"/>
          </a:xfrm>
          <a:prstGeom prst="rect">
            <a:avLst/>
          </a:prstGeom>
          <a:ln w="12700">
            <a:solidFill>
              <a:schemeClr val="tx1"/>
            </a:solidFill>
          </a:ln>
        </p:spPr>
      </p:pic>
      <p:sp>
        <p:nvSpPr>
          <p:cNvPr id="5" name="Rectangle 4"/>
          <p:cNvSpPr/>
          <p:nvPr/>
        </p:nvSpPr>
        <p:spPr>
          <a:xfrm>
            <a:off x="8865704" y="1033670"/>
            <a:ext cx="801757" cy="41413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043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6248"/>
            <a:ext cx="5580185" cy="5725967"/>
          </a:xfrm>
        </p:spPr>
        <p:txBody>
          <a:bodyPr>
            <a:normAutofit fontScale="85000" lnSpcReduction="20000"/>
          </a:bodyPr>
          <a:lstStyle/>
          <a:p>
            <a:r>
              <a:rPr lang="en-US" dirty="0" smtClean="0"/>
              <a:t>Double-click on the </a:t>
            </a:r>
            <a:r>
              <a:rPr lang="en-US" dirty="0" smtClean="0">
                <a:latin typeface="Consolas" charset="0"/>
                <a:ea typeface="Consolas" charset="0"/>
                <a:cs typeface="Consolas" charset="0"/>
              </a:rPr>
              <a:t>Label</a:t>
            </a:r>
            <a:r>
              <a:rPr lang="en-US" dirty="0" smtClean="0"/>
              <a:t> to change its text. </a:t>
            </a:r>
          </a:p>
          <a:p>
            <a:endParaRPr lang="en-US" dirty="0"/>
          </a:p>
          <a:p>
            <a:r>
              <a:rPr lang="en-US" dirty="0" smtClean="0"/>
              <a:t>Change the text to “Hello word”.</a:t>
            </a:r>
          </a:p>
          <a:p>
            <a:endParaRPr lang="en-US" dirty="0"/>
          </a:p>
          <a:p>
            <a:r>
              <a:rPr lang="en-US" dirty="0" smtClean="0"/>
              <a:t>Close the Interface Builder window and run the app again.</a:t>
            </a:r>
          </a:p>
          <a:p>
            <a:endParaRPr lang="en-US" dirty="0"/>
          </a:p>
          <a:p>
            <a:r>
              <a:rPr lang="en-US" dirty="0" smtClean="0"/>
              <a:t>You should see the words “Hello world” on the screen.</a:t>
            </a:r>
          </a:p>
          <a:p>
            <a:endParaRPr lang="en-US" dirty="0"/>
          </a:p>
          <a:p>
            <a:r>
              <a:rPr lang="en-US" dirty="0" smtClean="0"/>
              <a:t>Congratulations! You’ve created a Hello World iOS app!</a:t>
            </a:r>
          </a:p>
          <a:p>
            <a:endParaRPr lang="en-US" dirty="0"/>
          </a:p>
          <a:p>
            <a:r>
              <a:rPr lang="en-US" dirty="0" smtClean="0"/>
              <a:t>This app is pretty plain, so let’s make it do something.</a:t>
            </a:r>
          </a:p>
          <a:p>
            <a:endParaRPr lang="en-US" dirty="0"/>
          </a:p>
          <a:p>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948246" y="606248"/>
            <a:ext cx="3267042" cy="5797612"/>
          </a:xfrm>
          <a:prstGeom prst="rect">
            <a:avLst/>
          </a:prstGeom>
          <a:ln w="12700">
            <a:solidFill>
              <a:schemeClr val="tx1"/>
            </a:solidFill>
          </a:ln>
        </p:spPr>
      </p:pic>
    </p:spTree>
    <p:extLst>
      <p:ext uri="{BB962C8B-B14F-4D97-AF65-F5344CB8AC3E}">
        <p14:creationId xmlns:p14="http://schemas.microsoft.com/office/powerpoint/2010/main" val="80666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blinds(horizontal)">
                                      <p:cBhvr>
                                        <p:cTn id="27" dur="500"/>
                                        <p:tgtEl>
                                          <p:spTgt spid="3">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09679" y="945268"/>
            <a:ext cx="5020002" cy="5144933"/>
          </a:xfrm>
          <a:prstGeom prst="rect">
            <a:avLst/>
          </a:prstGeom>
          <a:ln w="12700">
            <a:solidFill>
              <a:schemeClr val="tx1"/>
            </a:solidFill>
          </a:ln>
        </p:spPr>
      </p:pic>
      <p:sp>
        <p:nvSpPr>
          <p:cNvPr id="3" name="Content Placeholder 2"/>
          <p:cNvSpPr>
            <a:spLocks noGrp="1"/>
          </p:cNvSpPr>
          <p:nvPr>
            <p:ph idx="1"/>
          </p:nvPr>
        </p:nvSpPr>
        <p:spPr>
          <a:xfrm>
            <a:off x="429208" y="602928"/>
            <a:ext cx="5857293" cy="5930575"/>
          </a:xfrm>
        </p:spPr>
        <p:txBody>
          <a:bodyPr>
            <a:normAutofit lnSpcReduction="10000"/>
          </a:bodyPr>
          <a:lstStyle/>
          <a:p>
            <a:pPr lvl="1"/>
            <a:r>
              <a:rPr lang="en-US" dirty="0" smtClean="0"/>
              <a:t>Let’s create our first interactive app.</a:t>
            </a:r>
          </a:p>
          <a:p>
            <a:pPr lvl="1"/>
            <a:endParaRPr lang="en-US" dirty="0"/>
          </a:p>
          <a:p>
            <a:pPr lvl="1"/>
            <a:r>
              <a:rPr lang="en-US" dirty="0" smtClean="0"/>
              <a:t>Our app will let us type in our name, and it will show the text “Hello [name], how are you?”, and have a button to clear the name.</a:t>
            </a:r>
          </a:p>
          <a:p>
            <a:pPr lvl="1"/>
            <a:endParaRPr lang="en-US" dirty="0"/>
          </a:p>
          <a:p>
            <a:pPr lvl="1"/>
            <a:r>
              <a:rPr lang="en-US" dirty="0" smtClean="0"/>
              <a:t>We’ll need to drag another 2 </a:t>
            </a:r>
            <a:r>
              <a:rPr lang="en-US" dirty="0" smtClean="0">
                <a:latin typeface="Consolas" charset="0"/>
                <a:ea typeface="Consolas" charset="0"/>
                <a:cs typeface="Consolas" charset="0"/>
              </a:rPr>
              <a:t>Label</a:t>
            </a:r>
            <a:r>
              <a:rPr lang="en-US" dirty="0" smtClean="0"/>
              <a:t> objects onto the canvas, so go ahead and do that.</a:t>
            </a:r>
          </a:p>
          <a:p>
            <a:pPr lvl="1"/>
            <a:endParaRPr lang="en-US" dirty="0"/>
          </a:p>
          <a:p>
            <a:pPr lvl="1"/>
            <a:r>
              <a:rPr lang="en-US" dirty="0" smtClean="0"/>
              <a:t>We’ll position the </a:t>
            </a:r>
            <a:r>
              <a:rPr lang="en-US" dirty="0" smtClean="0">
                <a:ea typeface="Consolas" charset="0"/>
                <a:cs typeface="Consolas" charset="0"/>
              </a:rPr>
              <a:t>Label objects soon.</a:t>
            </a:r>
            <a:r>
              <a:rPr lang="en-US" dirty="0"/>
              <a:t> </a:t>
            </a:r>
            <a:r>
              <a:rPr lang="en-US" dirty="0" smtClean="0"/>
              <a:t>For now, place it anywhere on the canvas.</a:t>
            </a:r>
          </a:p>
          <a:p>
            <a:pPr lvl="1"/>
            <a:endParaRPr lang="en-US" dirty="0"/>
          </a:p>
          <a:p>
            <a:pPr lvl="1"/>
            <a:r>
              <a:rPr lang="en-US" dirty="0"/>
              <a:t>You can also type </a:t>
            </a:r>
            <a:r>
              <a:rPr lang="en-US" dirty="0" smtClean="0">
                <a:latin typeface="Consolas" charset="0"/>
                <a:ea typeface="Consolas" charset="0"/>
                <a:cs typeface="Consolas" charset="0"/>
              </a:rPr>
              <a:t>Label</a:t>
            </a:r>
            <a:r>
              <a:rPr lang="en-US" dirty="0" smtClean="0">
                <a:ea typeface="Consolas" charset="0"/>
                <a:cs typeface="Consolas" charset="0"/>
              </a:rPr>
              <a:t> </a:t>
            </a:r>
            <a:r>
              <a:rPr lang="en-US" dirty="0" smtClean="0"/>
              <a:t>into </a:t>
            </a:r>
            <a:r>
              <a:rPr lang="en-US" dirty="0"/>
              <a:t>the filter field at the bottom to find the object quickly.</a:t>
            </a:r>
          </a:p>
          <a:p>
            <a:pPr lvl="1"/>
            <a:endParaRPr lang="en-US" dirty="0" smtClean="0"/>
          </a:p>
        </p:txBody>
      </p:sp>
      <p:sp>
        <p:nvSpPr>
          <p:cNvPr id="7" name="Rectangle 6"/>
          <p:cNvSpPr/>
          <p:nvPr/>
        </p:nvSpPr>
        <p:spPr>
          <a:xfrm>
            <a:off x="6709679" y="2716842"/>
            <a:ext cx="5020002" cy="120838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81385" y="5615491"/>
            <a:ext cx="4458390" cy="4747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85394" y="945268"/>
            <a:ext cx="596348" cy="53348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045221" y="3321036"/>
            <a:ext cx="2684460" cy="523220"/>
          </a:xfrm>
          <a:prstGeom prst="rect">
            <a:avLst/>
          </a:prstGeom>
          <a:noFill/>
        </p:spPr>
        <p:txBody>
          <a:bodyPr wrap="square" rtlCol="0">
            <a:spAutoFit/>
          </a:bodyPr>
          <a:lstStyle/>
          <a:p>
            <a:r>
              <a:rPr lang="en-US" sz="2800" b="1" dirty="0" smtClean="0">
                <a:solidFill>
                  <a:srgbClr val="FF0000"/>
                </a:solidFill>
              </a:rPr>
              <a:t>Drag 2 </a:t>
            </a:r>
            <a:r>
              <a:rPr lang="en-US" sz="2800" b="1" dirty="0" smtClean="0">
                <a:solidFill>
                  <a:srgbClr val="FF0000"/>
                </a:solidFill>
                <a:latin typeface="Consolas" charset="0"/>
                <a:ea typeface="Consolas" charset="0"/>
                <a:cs typeface="Consolas" charset="0"/>
              </a:rPr>
              <a:t>Labels</a:t>
            </a:r>
            <a:endParaRPr lang="en-US" sz="2800" b="1" dirty="0">
              <a:solidFill>
                <a:srgbClr val="FF0000"/>
              </a:solidFill>
              <a:latin typeface="Consolas" charset="0"/>
              <a:ea typeface="Consolas" charset="0"/>
              <a:cs typeface="Consolas" charset="0"/>
            </a:endParaRPr>
          </a:p>
        </p:txBody>
      </p:sp>
    </p:spTree>
    <p:extLst>
      <p:ext uri="{BB962C8B-B14F-4D97-AF65-F5344CB8AC3E}">
        <p14:creationId xmlns:p14="http://schemas.microsoft.com/office/powerpoint/2010/main" val="1513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grpId="0" nodeType="withEffect">
                                  <p:stCondLst>
                                    <p:cond delay="200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200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200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linds(horizontal)">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linds(horizontal)">
                                      <p:cBhvr>
                                        <p:cTn id="31" dur="500"/>
                                        <p:tgtEl>
                                          <p:spTgt spid="3">
                                            <p:txEl>
                                              <p:pRg st="8" end="8"/>
                                            </p:txEl>
                                          </p:spTgt>
                                        </p:tgtEl>
                                      </p:cBhvr>
                                    </p:animEffect>
                                  </p:childTnLst>
                                </p:cTn>
                              </p:par>
                              <p:par>
                                <p:cTn id="32" presetID="3"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Workshop </a:t>
            </a:r>
            <a:r>
              <a:rPr lang="en-US" b="1" dirty="0" smtClean="0"/>
              <a:t>#1</a:t>
            </a:r>
            <a:r>
              <a:rPr lang="en-US" b="1" dirty="0" smtClean="0"/>
              <a:t>: An Introduction to Swift and Creating the Hello World App</a:t>
            </a:r>
            <a:endParaRPr lang="en-US" b="1" dirty="0"/>
          </a:p>
        </p:txBody>
      </p:sp>
      <p:sp>
        <p:nvSpPr>
          <p:cNvPr id="3" name="Content Placeholder 2"/>
          <p:cNvSpPr>
            <a:spLocks noGrp="1"/>
          </p:cNvSpPr>
          <p:nvPr>
            <p:ph idx="1"/>
          </p:nvPr>
        </p:nvSpPr>
        <p:spPr>
          <a:xfrm>
            <a:off x="838200" y="1825624"/>
            <a:ext cx="10515600" cy="5032375"/>
          </a:xfrm>
        </p:spPr>
        <p:txBody>
          <a:bodyPr/>
          <a:lstStyle/>
          <a:p>
            <a:r>
              <a:rPr lang="en-US" dirty="0" smtClean="0"/>
              <a:t>Swift is a computer programming language. It can be used to create mobile apps for iOS (Apple) devices.</a:t>
            </a:r>
          </a:p>
          <a:p>
            <a:r>
              <a:rPr lang="en-US" dirty="0" smtClean="0"/>
              <a:t>Besides the Swift language, we need a way to type out and edit our programming code.</a:t>
            </a:r>
          </a:p>
          <a:p>
            <a:r>
              <a:rPr lang="en-US" dirty="0" smtClean="0"/>
              <a:t>We’ll be using </a:t>
            </a:r>
            <a:r>
              <a:rPr lang="en-US" dirty="0" err="1" smtClean="0"/>
              <a:t>Xcode</a:t>
            </a:r>
            <a:r>
              <a:rPr lang="en-US" dirty="0" smtClean="0"/>
              <a:t> for this. </a:t>
            </a:r>
            <a:r>
              <a:rPr lang="en-US" dirty="0" err="1" smtClean="0"/>
              <a:t>Xcode</a:t>
            </a:r>
            <a:r>
              <a:rPr lang="en-US" dirty="0" smtClean="0"/>
              <a:t> is the standard </a:t>
            </a:r>
            <a:r>
              <a:rPr lang="en-US" i="1" dirty="0" smtClean="0"/>
              <a:t>Integrated Development Environment</a:t>
            </a:r>
            <a:r>
              <a:rPr lang="en-US" dirty="0" smtClean="0"/>
              <a:t> (IDE) for creating iOS apps.</a:t>
            </a:r>
            <a:endParaRPr lang="en-US" dirty="0" smtClean="0"/>
          </a:p>
          <a:p>
            <a:r>
              <a:rPr lang="en-US" dirty="0" smtClean="0"/>
              <a:t>An IDE is a code editor and code compiler.</a:t>
            </a:r>
          </a:p>
          <a:p>
            <a:r>
              <a:rPr lang="en-US" dirty="0" smtClean="0"/>
              <a:t>After we write code, we need the IDE to change it into a form that the iOS device can understand. This is called </a:t>
            </a:r>
            <a:r>
              <a:rPr lang="en-US" i="1" dirty="0" smtClean="0"/>
              <a:t>compiling</a:t>
            </a:r>
            <a:r>
              <a:rPr lang="en-US" dirty="0" smtClean="0"/>
              <a:t>.</a:t>
            </a:r>
            <a:endParaRPr lang="en-US" dirty="0"/>
          </a:p>
          <a:p>
            <a:endParaRPr lang="en-US" dirty="0"/>
          </a:p>
        </p:txBody>
      </p:sp>
    </p:spTree>
    <p:extLst>
      <p:ext uri="{BB962C8B-B14F-4D97-AF65-F5344CB8AC3E}">
        <p14:creationId xmlns:p14="http://schemas.microsoft.com/office/powerpoint/2010/main" val="58332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55810"/>
            <a:ext cx="4459514" cy="5231695"/>
          </a:xfrm>
        </p:spPr>
        <p:txBody>
          <a:bodyPr>
            <a:normAutofit fontScale="92500" lnSpcReduction="20000"/>
          </a:bodyPr>
          <a:lstStyle/>
          <a:p>
            <a:r>
              <a:rPr lang="en-US" dirty="0"/>
              <a:t>A</a:t>
            </a:r>
            <a:r>
              <a:rPr lang="en-US" dirty="0" smtClean="0"/>
              <a:t>lso drag a </a:t>
            </a:r>
            <a:r>
              <a:rPr lang="en-US" dirty="0" smtClean="0">
                <a:latin typeface="Consolas" charset="0"/>
                <a:ea typeface="Consolas" charset="0"/>
                <a:cs typeface="Consolas" charset="0"/>
              </a:rPr>
              <a:t>Button</a:t>
            </a:r>
            <a:r>
              <a:rPr lang="en-US" dirty="0" smtClean="0"/>
              <a:t> object onto the canvas.</a:t>
            </a:r>
          </a:p>
          <a:p>
            <a:endParaRPr lang="en-US" dirty="0"/>
          </a:p>
          <a:p>
            <a:r>
              <a:rPr lang="en-US" dirty="0" smtClean="0"/>
              <a:t>Then double-click on the </a:t>
            </a:r>
            <a:r>
              <a:rPr lang="en-US" dirty="0" smtClean="0">
                <a:latin typeface="Consolas" charset="0"/>
                <a:ea typeface="Consolas" charset="0"/>
                <a:cs typeface="Consolas" charset="0"/>
              </a:rPr>
              <a:t>Button</a:t>
            </a:r>
            <a:r>
              <a:rPr lang="en-US" dirty="0" smtClean="0"/>
              <a:t> and change it’s text to “Reset name”.</a:t>
            </a:r>
          </a:p>
          <a:p>
            <a:endParaRPr lang="en-US" dirty="0"/>
          </a:p>
          <a:p>
            <a:r>
              <a:rPr lang="en-US" dirty="0" smtClean="0"/>
              <a:t>We’ll position this </a:t>
            </a:r>
            <a:r>
              <a:rPr lang="en-US" dirty="0" smtClean="0">
                <a:latin typeface="Consolas" charset="0"/>
                <a:ea typeface="Consolas" charset="0"/>
                <a:cs typeface="Consolas" charset="0"/>
              </a:rPr>
              <a:t>Button</a:t>
            </a:r>
            <a:r>
              <a:rPr lang="en-US" dirty="0" smtClean="0"/>
              <a:t> object soon. For now, place it anywhere on the canvas.</a:t>
            </a:r>
          </a:p>
          <a:p>
            <a:endParaRPr lang="en-US" dirty="0"/>
          </a:p>
          <a:p>
            <a:r>
              <a:rPr lang="en-US" dirty="0" smtClean="0"/>
              <a:t>You can also type </a:t>
            </a:r>
            <a:r>
              <a:rPr lang="en-US" dirty="0" smtClean="0">
                <a:latin typeface="Consolas" charset="0"/>
                <a:ea typeface="Consolas" charset="0"/>
                <a:cs typeface="Consolas" charset="0"/>
              </a:rPr>
              <a:t>Button</a:t>
            </a:r>
            <a:r>
              <a:rPr lang="en-US" dirty="0" smtClean="0"/>
              <a:t> into the filter field at the bottom to find the object.</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09679" y="945268"/>
            <a:ext cx="5020002" cy="5144933"/>
          </a:xfrm>
          <a:prstGeom prst="rect">
            <a:avLst/>
          </a:prstGeom>
          <a:ln w="12700">
            <a:solidFill>
              <a:schemeClr val="tx1"/>
            </a:solidFill>
          </a:ln>
        </p:spPr>
      </p:pic>
      <p:sp>
        <p:nvSpPr>
          <p:cNvPr id="5" name="Rectangle 4"/>
          <p:cNvSpPr/>
          <p:nvPr/>
        </p:nvSpPr>
        <p:spPr>
          <a:xfrm>
            <a:off x="6709679" y="3915722"/>
            <a:ext cx="5020002" cy="120838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252821" y="5615491"/>
            <a:ext cx="4458390" cy="4747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898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par>
                                <p:cTn id="23" presetID="3" presetClass="entr" presetSubtype="10" fill="hold" grpId="0" nodeType="withEffect">
                                  <p:stCondLst>
                                    <p:cond delay="200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9838"/>
            <a:ext cx="4459514" cy="6027668"/>
          </a:xfrm>
        </p:spPr>
        <p:txBody>
          <a:bodyPr>
            <a:normAutofit fontScale="92500" lnSpcReduction="20000"/>
          </a:bodyPr>
          <a:lstStyle/>
          <a:p>
            <a:r>
              <a:rPr lang="en-US" dirty="0" smtClean="0"/>
              <a:t>Let’s also align the </a:t>
            </a:r>
            <a:r>
              <a:rPr lang="en-US" dirty="0" smtClean="0">
                <a:latin typeface="Consolas" charset="0"/>
                <a:ea typeface="Consolas" charset="0"/>
                <a:cs typeface="Consolas" charset="0"/>
              </a:rPr>
              <a:t>Button</a:t>
            </a:r>
            <a:r>
              <a:rPr lang="en-US" dirty="0" smtClean="0"/>
              <a:t> text to the left. </a:t>
            </a:r>
          </a:p>
          <a:p>
            <a:endParaRPr lang="en-US" dirty="0"/>
          </a:p>
          <a:p>
            <a:r>
              <a:rPr lang="en-US" dirty="0" smtClean="0"/>
              <a:t>Click on the Button on the canvas, so that it’s selected.</a:t>
            </a:r>
          </a:p>
          <a:p>
            <a:endParaRPr lang="en-US" dirty="0"/>
          </a:p>
          <a:p>
            <a:r>
              <a:rPr lang="en-US" dirty="0" smtClean="0"/>
              <a:t>Click on the “Show the Attributes inspector” tab at the top of the Utility area.</a:t>
            </a:r>
          </a:p>
          <a:p>
            <a:endParaRPr lang="en-US" dirty="0"/>
          </a:p>
          <a:p>
            <a:r>
              <a:rPr lang="en-US" dirty="0" smtClean="0"/>
              <a:t>Scroll down to the Control section and click the leftmost button in the Horizontal section.</a:t>
            </a:r>
          </a:p>
          <a:p>
            <a:endParaRPr lang="en-US" dirty="0"/>
          </a:p>
          <a:p>
            <a:r>
              <a:rPr lang="en-US" dirty="0" smtClean="0"/>
              <a:t>This aligns the </a:t>
            </a:r>
            <a:r>
              <a:rPr lang="en-US" dirty="0" smtClean="0">
                <a:latin typeface="Consolas" charset="0"/>
                <a:ea typeface="Consolas" charset="0"/>
                <a:cs typeface="Consolas" charset="0"/>
              </a:rPr>
              <a:t>button</a:t>
            </a:r>
            <a:r>
              <a:rPr lang="en-US" dirty="0" smtClean="0"/>
              <a:t> text to the left.</a:t>
            </a:r>
          </a:p>
          <a:p>
            <a:endParaRPr lang="en-US" dirty="0"/>
          </a:p>
          <a:p>
            <a:endParaRPr lang="en-US" dirty="0"/>
          </a:p>
          <a:p>
            <a:endParaRPr lang="en-US" dirty="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471508" y="559838"/>
            <a:ext cx="5196849" cy="5896946"/>
          </a:xfrm>
          <a:prstGeom prst="rect">
            <a:avLst/>
          </a:prstGeom>
          <a:ln w="12700">
            <a:solidFill>
              <a:schemeClr val="tx1"/>
            </a:solidFill>
          </a:ln>
        </p:spPr>
      </p:pic>
      <p:sp>
        <p:nvSpPr>
          <p:cNvPr id="7" name="Rectangle 6"/>
          <p:cNvSpPr/>
          <p:nvPr/>
        </p:nvSpPr>
        <p:spPr>
          <a:xfrm>
            <a:off x="9069931" y="559837"/>
            <a:ext cx="608297" cy="52251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77302" y="5078965"/>
            <a:ext cx="608297" cy="36549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61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blinds(horizontal)">
                                      <p:cBhvr>
                                        <p:cTn id="20" dur="500"/>
                                        <p:tgtEl>
                                          <p:spTgt spid="3">
                                            <p:txEl>
                                              <p:pRg st="6" end="6"/>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nodeType="withEffect">
                                  <p:stCondLst>
                                    <p:cond delay="250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blinds(horizontal)">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4563" y="1327218"/>
            <a:ext cx="5523723" cy="5300662"/>
          </a:xfrm>
        </p:spPr>
        <p:txBody>
          <a:bodyPr>
            <a:normAutofit/>
          </a:bodyPr>
          <a:lstStyle/>
          <a:p>
            <a:pPr lvl="1"/>
            <a:r>
              <a:rPr lang="en-US" dirty="0" smtClean="0"/>
              <a:t>We’ll also need a </a:t>
            </a:r>
            <a:r>
              <a:rPr lang="en-US" dirty="0" smtClean="0">
                <a:latin typeface="Consolas" charset="0"/>
                <a:ea typeface="Consolas" charset="0"/>
                <a:cs typeface="Consolas" charset="0"/>
              </a:rPr>
              <a:t>Text Field</a:t>
            </a:r>
            <a:r>
              <a:rPr lang="en-US" dirty="0" smtClean="0"/>
              <a:t> for the user input (to type in his/her name),  so drag that object onto the canvas.</a:t>
            </a:r>
            <a:endParaRPr lang="en-US" dirty="0"/>
          </a:p>
          <a:p>
            <a:pPr lvl="1"/>
            <a:endParaRPr lang="en-US" dirty="0"/>
          </a:p>
          <a:p>
            <a:pPr lvl="1"/>
            <a:r>
              <a:rPr lang="en-US" dirty="0" smtClean="0"/>
              <a:t>In the next slide, we’ll position these 4 UI (user interface) elements. For now, place them anywhere on the canvas.</a:t>
            </a:r>
          </a:p>
          <a:p>
            <a:pPr lvl="1"/>
            <a:endParaRPr lang="en-US" dirty="0"/>
          </a:p>
          <a:p>
            <a:pPr lvl="1"/>
            <a:r>
              <a:rPr lang="en-US" dirty="0"/>
              <a:t>You can also type </a:t>
            </a:r>
            <a:r>
              <a:rPr lang="en-US" dirty="0" smtClean="0">
                <a:latin typeface="Consolas" charset="0"/>
                <a:ea typeface="Consolas" charset="0"/>
                <a:cs typeface="Consolas" charset="0"/>
              </a:rPr>
              <a:t>Text Field</a:t>
            </a:r>
            <a:r>
              <a:rPr lang="en-US" dirty="0" smtClean="0"/>
              <a:t> </a:t>
            </a:r>
            <a:r>
              <a:rPr lang="en-US" dirty="0"/>
              <a:t>into the filter field at the bottom to find the object quickly.</a:t>
            </a:r>
          </a:p>
          <a:p>
            <a:pPr lvl="1"/>
            <a:endParaRPr lang="en-US" dirty="0" smtClean="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09679" y="977542"/>
            <a:ext cx="4993725" cy="5112659"/>
          </a:xfrm>
          <a:prstGeom prst="rect">
            <a:avLst/>
          </a:prstGeom>
          <a:ln w="12700">
            <a:solidFill>
              <a:schemeClr val="tx1"/>
            </a:solidFill>
          </a:ln>
        </p:spPr>
      </p:pic>
      <p:sp>
        <p:nvSpPr>
          <p:cNvPr id="7" name="Rectangle 6"/>
          <p:cNvSpPr/>
          <p:nvPr/>
        </p:nvSpPr>
        <p:spPr>
          <a:xfrm>
            <a:off x="6709679" y="1601717"/>
            <a:ext cx="4993725" cy="126454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59880" y="5578235"/>
            <a:ext cx="4543524" cy="51196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04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par>
                                <p:cTn id="18" presetID="3" presetClass="entr" presetSubtype="10" fill="hold" grpId="0" nodeType="withEffect">
                                  <p:stCondLst>
                                    <p:cond delay="150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7189694" y="382379"/>
            <a:ext cx="3394635" cy="5992393"/>
            <a:chOff x="7189694" y="382379"/>
            <a:chExt cx="3394635" cy="5992393"/>
          </a:xfrm>
        </p:grpSpPr>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189694" y="382379"/>
              <a:ext cx="3394635" cy="5992393"/>
            </a:xfrm>
            <a:prstGeom prst="rect">
              <a:avLst/>
            </a:prstGeom>
            <a:ln w="12700">
              <a:solidFill>
                <a:schemeClr val="tx1"/>
              </a:solidFill>
            </a:ln>
          </p:spPr>
        </p:pic>
        <p:sp>
          <p:nvSpPr>
            <p:cNvPr id="21" name="Rectangle 20"/>
            <p:cNvSpPr/>
            <p:nvPr/>
          </p:nvSpPr>
          <p:spPr>
            <a:xfrm>
              <a:off x="7385002" y="1287026"/>
              <a:ext cx="1396030" cy="2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335902" y="481442"/>
            <a:ext cx="5831585" cy="6163056"/>
          </a:xfrm>
        </p:spPr>
        <p:txBody>
          <a:bodyPr>
            <a:normAutofit lnSpcReduction="10000"/>
          </a:bodyPr>
          <a:lstStyle/>
          <a:p>
            <a:pPr lvl="1"/>
            <a:r>
              <a:rPr lang="en-US" dirty="0" smtClean="0"/>
              <a:t>Position a </a:t>
            </a:r>
            <a:r>
              <a:rPr lang="en-US" dirty="0" smtClean="0">
                <a:latin typeface="Consolas" charset="0"/>
                <a:ea typeface="Consolas" charset="0"/>
                <a:cs typeface="Consolas" charset="0"/>
              </a:rPr>
              <a:t>Label</a:t>
            </a:r>
            <a:r>
              <a:rPr lang="en-US" dirty="0" smtClean="0"/>
              <a:t> and </a:t>
            </a:r>
            <a:r>
              <a:rPr lang="en-US" dirty="0" smtClean="0">
                <a:latin typeface="Consolas" charset="0"/>
                <a:ea typeface="Consolas" charset="0"/>
                <a:cs typeface="Consolas" charset="0"/>
              </a:rPr>
              <a:t>Text Field</a:t>
            </a:r>
            <a:r>
              <a:rPr lang="en-US" dirty="0" smtClean="0"/>
              <a:t> objects one below the other, near the top of the screen.</a:t>
            </a:r>
          </a:p>
          <a:p>
            <a:pPr lvl="1"/>
            <a:endParaRPr lang="en-US" dirty="0"/>
          </a:p>
          <a:p>
            <a:pPr lvl="1"/>
            <a:r>
              <a:rPr lang="en-US" dirty="0" smtClean="0"/>
              <a:t>Place the other </a:t>
            </a:r>
            <a:r>
              <a:rPr lang="en-US" dirty="0" smtClean="0">
                <a:latin typeface="Consolas" charset="0"/>
                <a:ea typeface="Consolas" charset="0"/>
                <a:cs typeface="Consolas" charset="0"/>
              </a:rPr>
              <a:t>Label</a:t>
            </a:r>
            <a:r>
              <a:rPr lang="en-US" dirty="0" smtClean="0"/>
              <a:t> object a bit below the </a:t>
            </a:r>
            <a:r>
              <a:rPr lang="en-US" dirty="0" smtClean="0">
                <a:latin typeface="Consolas" charset="0"/>
                <a:ea typeface="Consolas" charset="0"/>
                <a:cs typeface="Consolas" charset="0"/>
              </a:rPr>
              <a:t>Text Field</a:t>
            </a:r>
            <a:r>
              <a:rPr lang="en-US" dirty="0" smtClean="0"/>
              <a:t> object.</a:t>
            </a:r>
          </a:p>
          <a:p>
            <a:pPr lvl="1"/>
            <a:endParaRPr lang="en-US" dirty="0"/>
          </a:p>
          <a:p>
            <a:pPr lvl="1"/>
            <a:r>
              <a:rPr lang="en-US" dirty="0" smtClean="0"/>
              <a:t>Double-click on the top </a:t>
            </a:r>
            <a:r>
              <a:rPr lang="en-US" dirty="0" smtClean="0">
                <a:latin typeface="Consolas" charset="0"/>
                <a:ea typeface="Consolas" charset="0"/>
                <a:cs typeface="Consolas" charset="0"/>
              </a:rPr>
              <a:t>Label</a:t>
            </a:r>
            <a:r>
              <a:rPr lang="en-US" dirty="0" smtClean="0"/>
              <a:t> object and rename it to “Name”. You can make the object bigger by dragging it’s handles.</a:t>
            </a:r>
          </a:p>
          <a:p>
            <a:pPr lvl="1"/>
            <a:endParaRPr lang="en-US" dirty="0"/>
          </a:p>
          <a:p>
            <a:pPr lvl="1"/>
            <a:r>
              <a:rPr lang="en-US" dirty="0" smtClean="0"/>
              <a:t>Double-click on the other </a:t>
            </a:r>
            <a:r>
              <a:rPr lang="en-US" dirty="0" smtClean="0">
                <a:latin typeface="Consolas" charset="0"/>
                <a:ea typeface="Consolas" charset="0"/>
                <a:cs typeface="Consolas" charset="0"/>
              </a:rPr>
              <a:t>Label</a:t>
            </a:r>
            <a:r>
              <a:rPr lang="en-US" dirty="0" smtClean="0"/>
              <a:t> object and rename it to “Hello there!”.</a:t>
            </a:r>
          </a:p>
          <a:p>
            <a:pPr lvl="1"/>
            <a:endParaRPr lang="en-US" dirty="0"/>
          </a:p>
          <a:p>
            <a:pPr lvl="1"/>
            <a:r>
              <a:rPr lang="en-US" dirty="0" smtClean="0"/>
              <a:t>Stretch out the </a:t>
            </a:r>
            <a:r>
              <a:rPr lang="en-US" dirty="0" smtClean="0">
                <a:latin typeface="Consolas" charset="0"/>
                <a:ea typeface="Consolas" charset="0"/>
                <a:cs typeface="Consolas" charset="0"/>
              </a:rPr>
              <a:t>Text Field</a:t>
            </a:r>
            <a:r>
              <a:rPr lang="en-US" dirty="0" smtClean="0"/>
              <a:t> so that it occupies the whole screen width, leaving some margins on the 2 sides.</a:t>
            </a:r>
            <a:endParaRPr lang="en-US" dirty="0"/>
          </a:p>
          <a:p>
            <a:pPr lvl="1"/>
            <a:endParaRPr lang="en-US" dirty="0" smtClean="0"/>
          </a:p>
        </p:txBody>
      </p:sp>
      <p:sp>
        <p:nvSpPr>
          <p:cNvPr id="9" name="Rectangle 8"/>
          <p:cNvSpPr/>
          <p:nvPr/>
        </p:nvSpPr>
        <p:spPr>
          <a:xfrm>
            <a:off x="7289800" y="985520"/>
            <a:ext cx="501136" cy="23368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7289800" y="1219200"/>
            <a:ext cx="3083231" cy="36230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289799" y="1846168"/>
            <a:ext cx="868681" cy="2968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0992909" y="917694"/>
            <a:ext cx="685800" cy="369332"/>
          </a:xfrm>
          <a:prstGeom prst="rect">
            <a:avLst/>
          </a:prstGeom>
          <a:noFill/>
        </p:spPr>
        <p:txBody>
          <a:bodyPr wrap="square" rtlCol="0">
            <a:spAutoFit/>
          </a:bodyPr>
          <a:lstStyle/>
          <a:p>
            <a:r>
              <a:rPr lang="en-US" b="1" dirty="0" smtClean="0">
                <a:solidFill>
                  <a:srgbClr val="FF0000"/>
                </a:solidFill>
              </a:rPr>
              <a:t>Label</a:t>
            </a:r>
            <a:endParaRPr lang="en-US" b="1" dirty="0">
              <a:solidFill>
                <a:srgbClr val="FF0000"/>
              </a:solidFill>
            </a:endParaRPr>
          </a:p>
        </p:txBody>
      </p:sp>
      <p:cxnSp>
        <p:nvCxnSpPr>
          <p:cNvPr id="14" name="Straight Arrow Connector 13"/>
          <p:cNvCxnSpPr>
            <a:stCxn id="12" idx="1"/>
            <a:endCxn id="9" idx="3"/>
          </p:cNvCxnSpPr>
          <p:nvPr/>
        </p:nvCxnSpPr>
        <p:spPr>
          <a:xfrm flipH="1">
            <a:off x="7790936" y="1102360"/>
            <a:ext cx="320197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992909" y="1215177"/>
            <a:ext cx="1122312" cy="369332"/>
          </a:xfrm>
          <a:prstGeom prst="rect">
            <a:avLst/>
          </a:prstGeom>
          <a:noFill/>
        </p:spPr>
        <p:txBody>
          <a:bodyPr wrap="square" rtlCol="0">
            <a:spAutoFit/>
          </a:bodyPr>
          <a:lstStyle/>
          <a:p>
            <a:r>
              <a:rPr lang="en-US" b="1" dirty="0" smtClean="0">
                <a:solidFill>
                  <a:srgbClr val="FF0000"/>
                </a:solidFill>
              </a:rPr>
              <a:t>Text Field</a:t>
            </a:r>
            <a:endParaRPr lang="en-US" b="1" dirty="0">
              <a:solidFill>
                <a:srgbClr val="FF0000"/>
              </a:solidFill>
            </a:endParaRPr>
          </a:p>
        </p:txBody>
      </p:sp>
      <p:cxnSp>
        <p:nvCxnSpPr>
          <p:cNvPr id="17" name="Straight Arrow Connector 16"/>
          <p:cNvCxnSpPr>
            <a:stCxn id="16" idx="1"/>
            <a:endCxn id="10" idx="3"/>
          </p:cNvCxnSpPr>
          <p:nvPr/>
        </p:nvCxnSpPr>
        <p:spPr>
          <a:xfrm flipH="1">
            <a:off x="10373031" y="1399843"/>
            <a:ext cx="619878" cy="51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992909" y="1796597"/>
            <a:ext cx="685800" cy="369332"/>
          </a:xfrm>
          <a:prstGeom prst="rect">
            <a:avLst/>
          </a:prstGeom>
          <a:noFill/>
        </p:spPr>
        <p:txBody>
          <a:bodyPr wrap="square" rtlCol="0">
            <a:spAutoFit/>
          </a:bodyPr>
          <a:lstStyle/>
          <a:p>
            <a:r>
              <a:rPr lang="en-US" b="1" dirty="0" smtClean="0">
                <a:solidFill>
                  <a:srgbClr val="FF0000"/>
                </a:solidFill>
              </a:rPr>
              <a:t>Label</a:t>
            </a:r>
            <a:endParaRPr lang="en-US" b="1" dirty="0">
              <a:solidFill>
                <a:srgbClr val="FF0000"/>
              </a:solidFill>
            </a:endParaRPr>
          </a:p>
        </p:txBody>
      </p:sp>
      <p:cxnSp>
        <p:nvCxnSpPr>
          <p:cNvPr id="23" name="Straight Arrow Connector 22"/>
          <p:cNvCxnSpPr>
            <a:stCxn id="22" idx="1"/>
            <a:endCxn id="11" idx="3"/>
          </p:cNvCxnSpPr>
          <p:nvPr/>
        </p:nvCxnSpPr>
        <p:spPr>
          <a:xfrm flipH="1">
            <a:off x="8158480" y="1981263"/>
            <a:ext cx="2834429" cy="133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992909" y="2251407"/>
            <a:ext cx="838451" cy="369332"/>
          </a:xfrm>
          <a:prstGeom prst="rect">
            <a:avLst/>
          </a:prstGeom>
          <a:noFill/>
        </p:spPr>
        <p:txBody>
          <a:bodyPr wrap="square" rtlCol="0">
            <a:spAutoFit/>
          </a:bodyPr>
          <a:lstStyle/>
          <a:p>
            <a:r>
              <a:rPr lang="en-US" b="1" smtClean="0">
                <a:solidFill>
                  <a:srgbClr val="FF0000"/>
                </a:solidFill>
              </a:rPr>
              <a:t>Button</a:t>
            </a:r>
            <a:endParaRPr lang="en-US" b="1" dirty="0">
              <a:solidFill>
                <a:srgbClr val="FF0000"/>
              </a:solidFill>
            </a:endParaRPr>
          </a:p>
        </p:txBody>
      </p:sp>
      <p:cxnSp>
        <p:nvCxnSpPr>
          <p:cNvPr id="19" name="Straight Arrow Connector 18"/>
          <p:cNvCxnSpPr>
            <a:stCxn id="18" idx="1"/>
          </p:cNvCxnSpPr>
          <p:nvPr/>
        </p:nvCxnSpPr>
        <p:spPr>
          <a:xfrm flipH="1">
            <a:off x="8158480" y="2436073"/>
            <a:ext cx="283442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7279929" y="2287665"/>
            <a:ext cx="868681" cy="2968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811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blinds(horizontal)">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linds(horizontal)">
                                      <p:cBhvr>
                                        <p:cTn id="37" dur="500"/>
                                        <p:tgtEl>
                                          <p:spTgt spid="22"/>
                                        </p:tgtEl>
                                      </p:cBhvr>
                                    </p:animEffect>
                                  </p:childTnLst>
                                </p:cTn>
                              </p:par>
                              <p:par>
                                <p:cTn id="38" presetID="3" presetClass="entr" presetSubtype="1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linds(horizontal)">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linds(horizontal)">
                                      <p:cBhvr>
                                        <p:cTn id="45" dur="500"/>
                                        <p:tgtEl>
                                          <p:spTgt spid="18"/>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blinds(horizontal)">
                                      <p:cBhvr>
                                        <p:cTn id="48" dur="500"/>
                                        <p:tgtEl>
                                          <p:spTgt spid="24"/>
                                        </p:tgtEl>
                                      </p:cBhvr>
                                    </p:animEffect>
                                  </p:childTnLst>
                                </p:cTn>
                              </p:par>
                              <p:par>
                                <p:cTn id="49" presetID="3" presetClass="entr" presetSubtype="1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linds(horizontal)">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blinds(horizontal)">
                                      <p:cBhvr>
                                        <p:cTn id="56" dur="500"/>
                                        <p:tgtEl>
                                          <p:spTgt spid="3">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Effect transition="in" filter="blinds(horizontal)">
                                      <p:cBhvr>
                                        <p:cTn id="61" dur="500"/>
                                        <p:tgtEl>
                                          <p:spTgt spid="3">
                                            <p:txEl>
                                              <p:pRg st="6" end="6"/>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3">
                                            <p:txEl>
                                              <p:pRg st="8" end="8"/>
                                            </p:txEl>
                                          </p:spTgt>
                                        </p:tgtEl>
                                        <p:attrNameLst>
                                          <p:attrName>style.visibility</p:attrName>
                                        </p:attrNameLst>
                                      </p:cBhvr>
                                      <p:to>
                                        <p:strVal val="visible"/>
                                      </p:to>
                                    </p:set>
                                    <p:animEffect transition="in" filter="blinds(horizontal)">
                                      <p:cBhvr>
                                        <p:cTn id="6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6" grpId="0"/>
      <p:bldP spid="22" grpId="0"/>
      <p:bldP spid="18" grpId="0"/>
      <p:bldP spid="2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548" y="1119188"/>
            <a:ext cx="5598366" cy="5300662"/>
          </a:xfrm>
        </p:spPr>
        <p:txBody>
          <a:bodyPr>
            <a:normAutofit/>
          </a:bodyPr>
          <a:lstStyle/>
          <a:p>
            <a:pPr lvl="1"/>
            <a:r>
              <a:rPr lang="en-US" dirty="0" smtClean="0"/>
              <a:t>You can also rename the </a:t>
            </a:r>
            <a:r>
              <a:rPr lang="en-US" dirty="0" smtClean="0">
                <a:latin typeface="Consolas" charset="0"/>
                <a:ea typeface="Consolas" charset="0"/>
                <a:cs typeface="Consolas" charset="0"/>
              </a:rPr>
              <a:t>Label</a:t>
            </a:r>
            <a:r>
              <a:rPr lang="en-US" dirty="0" smtClean="0"/>
              <a:t> object by clicking on it and then typing into the top section of the Attributes inspector (click on the “Show the Attributes inspector” tab)</a:t>
            </a:r>
          </a:p>
          <a:p>
            <a:pPr lvl="1"/>
            <a:endParaRPr lang="en-US" dirty="0"/>
          </a:p>
          <a:p>
            <a:pPr lvl="1"/>
            <a:r>
              <a:rPr lang="en-US" dirty="0" smtClean="0"/>
              <a:t>We’ll also add some placeholder text to the </a:t>
            </a:r>
            <a:r>
              <a:rPr lang="en-US" dirty="0" smtClean="0">
                <a:latin typeface="Consolas" charset="0"/>
                <a:ea typeface="Consolas" charset="0"/>
                <a:cs typeface="Consolas" charset="0"/>
              </a:rPr>
              <a:t>Text Field</a:t>
            </a:r>
            <a:r>
              <a:rPr lang="en-US" dirty="0" smtClean="0"/>
              <a:t> object, so that the user gets a hint of what to type into  it.</a:t>
            </a:r>
          </a:p>
          <a:p>
            <a:pPr lvl="1"/>
            <a:endParaRPr lang="en-US" dirty="0"/>
          </a:p>
          <a:p>
            <a:pPr lvl="1"/>
            <a:r>
              <a:rPr lang="en-US" dirty="0" smtClean="0"/>
              <a:t>Click on the Text Field object on the canvas, and then in the Attributes inspector type in “Please type in your name”.</a:t>
            </a:r>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859766" y="982092"/>
            <a:ext cx="4310544" cy="1585912"/>
          </a:xfrm>
          <a:prstGeom prst="rect">
            <a:avLst/>
          </a:prstGeom>
          <a:ln w="12700">
            <a:solidFill>
              <a:schemeClr val="tx1"/>
            </a:solidFill>
          </a:ln>
        </p:spPr>
      </p:pic>
      <p:sp>
        <p:nvSpPr>
          <p:cNvPr id="8" name="Rectangle 7"/>
          <p:cNvSpPr/>
          <p:nvPr/>
        </p:nvSpPr>
        <p:spPr>
          <a:xfrm>
            <a:off x="9015038" y="996492"/>
            <a:ext cx="490912" cy="42386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28640" y="2193099"/>
            <a:ext cx="2818835" cy="31089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59766" y="3005391"/>
            <a:ext cx="4307627" cy="3442486"/>
          </a:xfrm>
          <a:prstGeom prst="rect">
            <a:avLst/>
          </a:prstGeom>
          <a:ln w="12700">
            <a:solidFill>
              <a:schemeClr val="tx1"/>
            </a:solidFill>
          </a:ln>
        </p:spPr>
      </p:pic>
      <p:sp>
        <p:nvSpPr>
          <p:cNvPr id="9" name="Rectangle 8"/>
          <p:cNvSpPr/>
          <p:nvPr/>
        </p:nvSpPr>
        <p:spPr>
          <a:xfrm>
            <a:off x="8240558" y="6108953"/>
            <a:ext cx="2818835" cy="25584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13579" y="3001052"/>
            <a:ext cx="492371" cy="46094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519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150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linds(horizontal)">
                                      <p:cBhvr>
                                        <p:cTn id="20" dur="500"/>
                                        <p:tgtEl>
                                          <p:spTgt spid="3">
                                            <p:txEl>
                                              <p:pRg st="4" end="4"/>
                                            </p:txEl>
                                          </p:spTgt>
                                        </p:tgtEl>
                                      </p:cBhvr>
                                    </p:animEffect>
                                  </p:childTnLst>
                                </p:cTn>
                              </p:par>
                              <p:par>
                                <p:cTn id="21" presetID="3" presetClass="entr" presetSubtype="10" fill="hold" grpId="0" nodeType="withEffect">
                                  <p:stCondLst>
                                    <p:cond delay="200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grpId="0" nodeType="withEffect">
                                  <p:stCondLst>
                                    <p:cond delay="200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14226" y="589247"/>
            <a:ext cx="4934588" cy="5851307"/>
          </a:xfrm>
          <a:prstGeom prst="rect">
            <a:avLst/>
          </a:prstGeom>
          <a:ln w="12700">
            <a:solidFill>
              <a:schemeClr val="tx1"/>
            </a:solidFill>
          </a:ln>
        </p:spPr>
      </p:pic>
      <p:sp>
        <p:nvSpPr>
          <p:cNvPr id="3" name="Content Placeholder 2"/>
          <p:cNvSpPr>
            <a:spLocks noGrp="1"/>
          </p:cNvSpPr>
          <p:nvPr>
            <p:ph idx="1"/>
          </p:nvPr>
        </p:nvSpPr>
        <p:spPr>
          <a:xfrm>
            <a:off x="838200" y="489858"/>
            <a:ext cx="5513614" cy="6368142"/>
          </a:xfrm>
        </p:spPr>
        <p:txBody>
          <a:bodyPr>
            <a:normAutofit fontScale="77500" lnSpcReduction="20000"/>
          </a:bodyPr>
          <a:lstStyle/>
          <a:p>
            <a:r>
              <a:rPr lang="en-US" dirty="0" smtClean="0"/>
              <a:t>Now let’s edit the attributes of the keyboard that appears when the user types into the </a:t>
            </a:r>
            <a:r>
              <a:rPr lang="en-US" dirty="0" smtClean="0">
                <a:latin typeface="Consolas" charset="0"/>
                <a:ea typeface="Consolas" charset="0"/>
                <a:cs typeface="Consolas" charset="0"/>
              </a:rPr>
              <a:t>Text Field</a:t>
            </a:r>
            <a:r>
              <a:rPr lang="en-US" dirty="0" smtClean="0"/>
              <a:t> object.</a:t>
            </a:r>
          </a:p>
          <a:p>
            <a:endParaRPr lang="en-US" dirty="0"/>
          </a:p>
          <a:p>
            <a:r>
              <a:rPr lang="en-US" dirty="0" smtClean="0"/>
              <a:t>We’ll make it such that a ”Done” button is shown (instead of the usual “Return” button). </a:t>
            </a:r>
          </a:p>
          <a:p>
            <a:endParaRPr lang="en-US" dirty="0"/>
          </a:p>
          <a:p>
            <a:r>
              <a:rPr lang="en-US" dirty="0" smtClean="0"/>
              <a:t>To do this, click on the </a:t>
            </a:r>
            <a:r>
              <a:rPr lang="en-US" dirty="0" smtClean="0">
                <a:latin typeface="Consolas" charset="0"/>
                <a:ea typeface="Consolas" charset="0"/>
                <a:cs typeface="Consolas" charset="0"/>
              </a:rPr>
              <a:t>Text Field</a:t>
            </a:r>
            <a:r>
              <a:rPr lang="en-US" dirty="0" smtClean="0"/>
              <a:t> object and in the Attributes inspector change the Return Key field from </a:t>
            </a:r>
            <a:r>
              <a:rPr lang="en-US" dirty="0" smtClean="0">
                <a:latin typeface="Consolas" charset="0"/>
                <a:ea typeface="Consolas" charset="0"/>
                <a:cs typeface="Consolas" charset="0"/>
              </a:rPr>
              <a:t>Default</a:t>
            </a:r>
            <a:r>
              <a:rPr lang="en-US" dirty="0" smtClean="0"/>
              <a:t> to </a:t>
            </a:r>
            <a:r>
              <a:rPr lang="en-US" dirty="0" smtClean="0">
                <a:latin typeface="Consolas" charset="0"/>
                <a:ea typeface="Consolas" charset="0"/>
                <a:cs typeface="Consolas" charset="0"/>
              </a:rPr>
              <a:t>Done</a:t>
            </a:r>
            <a:r>
              <a:rPr lang="en-US" dirty="0" smtClean="0"/>
              <a:t>.</a:t>
            </a:r>
          </a:p>
          <a:p>
            <a:endParaRPr lang="en-US" dirty="0"/>
          </a:p>
          <a:p>
            <a:r>
              <a:rPr lang="en-US" dirty="0" smtClean="0"/>
              <a:t>We can also make it such that something must be typed into the Text Field object, before the “Done” button appears.</a:t>
            </a:r>
          </a:p>
          <a:p>
            <a:endParaRPr lang="en-US" dirty="0"/>
          </a:p>
          <a:p>
            <a:r>
              <a:rPr lang="en-US" dirty="0" smtClean="0"/>
              <a:t>Select the Auto-enable Return Key.</a:t>
            </a:r>
          </a:p>
          <a:p>
            <a:endParaRPr lang="en-US" dirty="0"/>
          </a:p>
          <a:p>
            <a:r>
              <a:rPr lang="en-US" dirty="0" smtClean="0"/>
              <a:t>This prevents the user from typing in a blank name.</a:t>
            </a:r>
            <a:endParaRPr lang="en-US" dirty="0"/>
          </a:p>
        </p:txBody>
      </p:sp>
      <p:sp>
        <p:nvSpPr>
          <p:cNvPr id="5" name="Rectangle 4"/>
          <p:cNvSpPr/>
          <p:nvPr/>
        </p:nvSpPr>
        <p:spPr>
          <a:xfrm>
            <a:off x="8230510" y="5727561"/>
            <a:ext cx="3073886" cy="32154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V="1">
            <a:off x="9218148" y="589243"/>
            <a:ext cx="512466" cy="47587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386763" y="5336115"/>
            <a:ext cx="3155758" cy="39144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40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grpId="0" nodeType="withEffect">
                                  <p:stCondLst>
                                    <p:cond delay="150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500"/>
                                        <p:tgtEl>
                                          <p:spTgt spid="3">
                                            <p:txEl>
                                              <p:pRg st="8" end="8"/>
                                            </p:txEl>
                                          </p:spTgt>
                                        </p:tgtEl>
                                      </p:cBhvr>
                                    </p:animEffect>
                                  </p:childTnLst>
                                </p:cTn>
                              </p:par>
                              <p:par>
                                <p:cTn id="29" presetID="3" presetClass="entr" presetSubtype="10" fill="hold" grpId="0" nodeType="withEffect">
                                  <p:stCondLst>
                                    <p:cond delay="150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blinds(horizontal)">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045376" y="503076"/>
            <a:ext cx="3032446" cy="334636"/>
          </a:xfrm>
          <a:prstGeom prst="rect">
            <a:avLst/>
          </a:prstGeom>
          <a:ln w="12700">
            <a:solidFill>
              <a:schemeClr val="tx1"/>
            </a:solidFill>
          </a:ln>
        </p:spPr>
      </p:pic>
      <p:pic>
        <p:nvPicPr>
          <p:cNvPr id="2" name="Picture 1"/>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7045377" y="1088563"/>
            <a:ext cx="3032444" cy="5416740"/>
          </a:xfrm>
          <a:prstGeom prst="rect">
            <a:avLst/>
          </a:prstGeom>
          <a:ln w="12700">
            <a:solidFill>
              <a:schemeClr val="accent1">
                <a:shade val="50000"/>
              </a:schemeClr>
            </a:solidFill>
          </a:ln>
        </p:spPr>
      </p:pic>
      <p:sp>
        <p:nvSpPr>
          <p:cNvPr id="3" name="Content Placeholder 2"/>
          <p:cNvSpPr>
            <a:spLocks noGrp="1"/>
          </p:cNvSpPr>
          <p:nvPr>
            <p:ph idx="1"/>
          </p:nvPr>
        </p:nvSpPr>
        <p:spPr>
          <a:xfrm>
            <a:off x="823210" y="503076"/>
            <a:ext cx="5607570" cy="6354923"/>
          </a:xfrm>
        </p:spPr>
        <p:txBody>
          <a:bodyPr>
            <a:normAutofit fontScale="70000" lnSpcReduction="20000"/>
          </a:bodyPr>
          <a:lstStyle/>
          <a:p>
            <a:r>
              <a:rPr lang="en-US" dirty="0"/>
              <a:t>R</a:t>
            </a:r>
            <a:r>
              <a:rPr lang="en-US" dirty="0" smtClean="0"/>
              <a:t>un your app in the simulator by clicking the run button (and stop the app by clicking the stop button) on the </a:t>
            </a:r>
            <a:r>
              <a:rPr lang="en-US" dirty="0" err="1" smtClean="0"/>
              <a:t>Xcode</a:t>
            </a:r>
            <a:r>
              <a:rPr lang="en-US" dirty="0" smtClean="0"/>
              <a:t> toolbar.</a:t>
            </a:r>
          </a:p>
          <a:p>
            <a:endParaRPr lang="en-US" dirty="0"/>
          </a:p>
          <a:p>
            <a:r>
              <a:rPr lang="en-US" dirty="0" smtClean="0"/>
              <a:t>You can change the type of simulator by clicking on the type and then selecting a different one.</a:t>
            </a:r>
          </a:p>
          <a:p>
            <a:endParaRPr lang="en-US" sz="1400" dirty="0"/>
          </a:p>
          <a:p>
            <a:r>
              <a:rPr lang="en-US" dirty="0" smtClean="0"/>
              <a:t>It’s a good idea to run your app ever so often to test things out after you’ve made some changes.</a:t>
            </a:r>
          </a:p>
          <a:p>
            <a:endParaRPr lang="en-US" sz="1400" dirty="0"/>
          </a:p>
          <a:p>
            <a:r>
              <a:rPr lang="en-US" dirty="0" smtClean="0"/>
              <a:t>Click on the </a:t>
            </a:r>
            <a:r>
              <a:rPr lang="en-US" dirty="0" smtClean="0">
                <a:latin typeface="Consolas" charset="0"/>
                <a:ea typeface="Consolas" charset="0"/>
                <a:cs typeface="Consolas" charset="0"/>
              </a:rPr>
              <a:t>Text Field</a:t>
            </a:r>
            <a:r>
              <a:rPr lang="en-US" dirty="0" smtClean="0"/>
              <a:t> object. You’ll be able to enter text into it.</a:t>
            </a:r>
          </a:p>
          <a:p>
            <a:endParaRPr lang="en-US" sz="1400" dirty="0"/>
          </a:p>
          <a:p>
            <a:r>
              <a:rPr lang="en-US" dirty="0" smtClean="0"/>
              <a:t>If you don’t see the on-screen iOS keyboard, enable it by going to Hardware &gt; Keyboard, and unselect the Connect Hardware Keyboard option.</a:t>
            </a:r>
          </a:p>
          <a:p>
            <a:endParaRPr lang="en-US" sz="1400" dirty="0"/>
          </a:p>
          <a:p>
            <a:r>
              <a:rPr lang="en-US" dirty="0" smtClean="0"/>
              <a:t>Notice that the iOS keyboard has a Done button (instead of Return), and that it isn’t enabled unless you type something into the Text Field.</a:t>
            </a:r>
          </a:p>
          <a:p>
            <a:endParaRPr lang="en-US" sz="1400" dirty="0"/>
          </a:p>
          <a:p>
            <a:r>
              <a:rPr lang="en-US" dirty="0" smtClean="0"/>
              <a:t>The app doesn’t do anything yet, so let’s add some code.</a:t>
            </a:r>
            <a:endParaRPr lang="en-US" dirty="0"/>
          </a:p>
        </p:txBody>
      </p:sp>
      <p:sp>
        <p:nvSpPr>
          <p:cNvPr id="6" name="Rectangle 5"/>
          <p:cNvSpPr/>
          <p:nvPr/>
        </p:nvSpPr>
        <p:spPr>
          <a:xfrm>
            <a:off x="7072432" y="520133"/>
            <a:ext cx="459194" cy="2959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558685" y="520133"/>
            <a:ext cx="459194" cy="2959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07964" y="523761"/>
            <a:ext cx="936923" cy="2959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18171" y="6106887"/>
            <a:ext cx="759650" cy="35922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135200" y="1836745"/>
            <a:ext cx="2844000" cy="3088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998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linds(horizontal)">
                                      <p:cBhvr>
                                        <p:cTn id="30" dur="500"/>
                                        <p:tgtEl>
                                          <p:spTgt spid="2"/>
                                        </p:tgtEl>
                                      </p:cBhvr>
                                    </p:animEffect>
                                  </p:childTnLst>
                                </p:cTn>
                              </p:par>
                              <p:par>
                                <p:cTn id="31" presetID="3" presetClass="entr" presetSubtype="1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par>
                                <p:cTn id="34" presetID="3" presetClass="entr" presetSubtype="10" fill="hold" grpId="0" nodeType="withEffect">
                                  <p:stCondLst>
                                    <p:cond delay="2000"/>
                                  </p:stCondLst>
                                  <p:childTnLst>
                                    <p:set>
                                      <p:cBhvr>
                                        <p:cTn id="35" dur="1" fill="hold">
                                          <p:stCondLst>
                                            <p:cond delay="0"/>
                                          </p:stCondLst>
                                        </p:cTn>
                                        <p:tgtEl>
                                          <p:spTgt spid="11"/>
                                        </p:tgtEl>
                                        <p:attrNameLst>
                                          <p:attrName>style.visibility</p:attrName>
                                        </p:attrNameLst>
                                      </p:cBhvr>
                                      <p:to>
                                        <p:strVal val="visible"/>
                                      </p:to>
                                    </p:set>
                                    <p:animEffect transition="in" filter="blinds(horizontal)">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blinds(horizontal)">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Effect transition="in" filter="blinds(horizontal)">
                                      <p:cBhvr>
                                        <p:cTn id="46" dur="500"/>
                                        <p:tgtEl>
                                          <p:spTgt spid="3">
                                            <p:txEl>
                                              <p:pRg st="10" end="10"/>
                                            </p:txEl>
                                          </p:spTgt>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3">
                                            <p:txEl>
                                              <p:pRg st="12" end="12"/>
                                            </p:txEl>
                                          </p:spTgt>
                                        </p:tgtEl>
                                        <p:attrNameLst>
                                          <p:attrName>style.visibility</p:attrName>
                                        </p:attrNameLst>
                                      </p:cBhvr>
                                      <p:to>
                                        <p:strVal val="visible"/>
                                      </p:to>
                                    </p:set>
                                    <p:animEffect transition="in" filter="blinds(horizontal)">
                                      <p:cBhvr>
                                        <p:cTn id="5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smtClean="0"/>
              <a:t>Connecting the UI</a:t>
            </a:r>
            <a:r>
              <a:rPr lang="en-US" b="1" dirty="0"/>
              <a:t> </a:t>
            </a:r>
            <a:r>
              <a:rPr lang="en-US" b="1" dirty="0" smtClean="0"/>
              <a:t>to Code</a:t>
            </a:r>
            <a:endParaRPr lang="en-US" b="1" dirty="0"/>
          </a:p>
        </p:txBody>
      </p:sp>
    </p:spTree>
    <p:extLst>
      <p:ext uri="{BB962C8B-B14F-4D97-AF65-F5344CB8AC3E}">
        <p14:creationId xmlns:p14="http://schemas.microsoft.com/office/powerpoint/2010/main" val="10806012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87"/>
            <a:ext cx="10515600" cy="1325563"/>
          </a:xfrm>
        </p:spPr>
        <p:txBody>
          <a:bodyPr/>
          <a:lstStyle/>
          <a:p>
            <a:r>
              <a:rPr lang="en-US" b="1" dirty="0" smtClean="0"/>
              <a:t>Connecting the UI to Code</a:t>
            </a:r>
            <a:endParaRPr lang="en-US" b="1" dirty="0"/>
          </a:p>
        </p:txBody>
      </p:sp>
      <p:sp>
        <p:nvSpPr>
          <p:cNvPr id="3" name="Content Placeholder 2"/>
          <p:cNvSpPr>
            <a:spLocks noGrp="1"/>
          </p:cNvSpPr>
          <p:nvPr>
            <p:ph idx="1"/>
          </p:nvPr>
        </p:nvSpPr>
        <p:spPr>
          <a:xfrm>
            <a:off x="838200" y="1258643"/>
            <a:ext cx="5889171" cy="5599357"/>
          </a:xfrm>
        </p:spPr>
        <p:txBody>
          <a:bodyPr>
            <a:normAutofit fontScale="77500" lnSpcReduction="20000"/>
          </a:bodyPr>
          <a:lstStyle/>
          <a:p>
            <a:r>
              <a:rPr lang="en-US" dirty="0" smtClean="0"/>
              <a:t>We’ll now connect the UI elements to code.</a:t>
            </a:r>
          </a:p>
          <a:p>
            <a:endParaRPr lang="en-US" sz="1500" dirty="0"/>
          </a:p>
          <a:p>
            <a:r>
              <a:rPr lang="en-US" dirty="0" smtClean="0"/>
              <a:t>Click on the Show the Assistant editor button on the top right of the </a:t>
            </a:r>
            <a:r>
              <a:rPr lang="en-US" dirty="0" err="1" smtClean="0"/>
              <a:t>Xcode</a:t>
            </a:r>
            <a:r>
              <a:rPr lang="en-US" dirty="0" smtClean="0"/>
              <a:t> interface.</a:t>
            </a:r>
          </a:p>
          <a:p>
            <a:endParaRPr lang="en-US" sz="1500" dirty="0"/>
          </a:p>
          <a:p>
            <a:r>
              <a:rPr lang="en-US" dirty="0" smtClean="0"/>
              <a:t>The Assistant editor let’s us see code and the storyboard canvas at the same time.</a:t>
            </a:r>
          </a:p>
          <a:p>
            <a:endParaRPr lang="en-US" sz="1500" dirty="0"/>
          </a:p>
          <a:p>
            <a:r>
              <a:rPr lang="en-US" dirty="0" smtClean="0"/>
              <a:t>Click on the </a:t>
            </a:r>
            <a:r>
              <a:rPr lang="en-US" dirty="0" err="1" smtClean="0">
                <a:latin typeface="Consolas" charset="0"/>
                <a:ea typeface="Consolas" charset="0"/>
                <a:cs typeface="Consolas" charset="0"/>
              </a:rPr>
              <a:t>main.storyboard</a:t>
            </a:r>
            <a:r>
              <a:rPr lang="en-US" dirty="0" smtClean="0"/>
              <a:t> file on the left-hand side area. (this area is called the Navigator).</a:t>
            </a:r>
          </a:p>
          <a:p>
            <a:endParaRPr lang="en-US" sz="1500" dirty="0"/>
          </a:p>
          <a:p>
            <a:r>
              <a:rPr lang="en-US" dirty="0" smtClean="0"/>
              <a:t>In the Assistant editor (on the right of the screen), you’ll see the code that goes with the </a:t>
            </a:r>
            <a:r>
              <a:rPr lang="en-US" dirty="0" err="1" smtClean="0">
                <a:latin typeface="Consolas" charset="0"/>
                <a:ea typeface="Consolas" charset="0"/>
                <a:cs typeface="Consolas" charset="0"/>
              </a:rPr>
              <a:t>main.storyboard</a:t>
            </a:r>
            <a:r>
              <a:rPr lang="en-US" dirty="0" smtClean="0"/>
              <a:t> file.</a:t>
            </a:r>
          </a:p>
          <a:p>
            <a:endParaRPr lang="en-US" sz="1500" dirty="0"/>
          </a:p>
          <a:p>
            <a:r>
              <a:rPr lang="en-US" dirty="0" smtClean="0"/>
              <a:t>If you need more space, collapse the Utilities area by clicking its toolbar in the </a:t>
            </a:r>
            <a:r>
              <a:rPr lang="en-US" dirty="0" err="1" smtClean="0"/>
              <a:t>Xcode</a:t>
            </a:r>
            <a:r>
              <a:rPr lang="en-US" dirty="0" smtClean="0"/>
              <a:t> toolbar.</a:t>
            </a:r>
            <a:endParaRPr lang="en-US"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084400" y="1824835"/>
            <a:ext cx="2994721" cy="828504"/>
          </a:xfrm>
          <a:prstGeom prst="rect">
            <a:avLst/>
          </a:prstGeom>
          <a:ln w="12700">
            <a:solidFill>
              <a:schemeClr val="tx1"/>
            </a:solidFill>
          </a:ln>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7084400" y="5519311"/>
            <a:ext cx="2953943" cy="742280"/>
          </a:xfrm>
          <a:prstGeom prst="rect">
            <a:avLst/>
          </a:prstGeom>
          <a:ln w="12700">
            <a:solidFill>
              <a:schemeClr val="tx1"/>
            </a:solidFill>
          </a:ln>
        </p:spPr>
      </p:pic>
      <p:sp>
        <p:nvSpPr>
          <p:cNvPr id="9" name="Rectangle 8"/>
          <p:cNvSpPr/>
          <p:nvPr/>
        </p:nvSpPr>
        <p:spPr>
          <a:xfrm>
            <a:off x="9052561" y="5623548"/>
            <a:ext cx="833119" cy="5435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28001" y="1910080"/>
            <a:ext cx="924560" cy="62748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a:off x="7084400" y="2997200"/>
            <a:ext cx="4801493" cy="2062480"/>
          </a:xfrm>
          <a:prstGeom prst="rect">
            <a:avLst/>
          </a:prstGeom>
          <a:ln w="12700">
            <a:solidFill>
              <a:schemeClr val="tx1"/>
            </a:solidFill>
          </a:ln>
        </p:spPr>
      </p:pic>
      <p:sp>
        <p:nvSpPr>
          <p:cNvPr id="11" name="Rectangle 10"/>
          <p:cNvSpPr/>
          <p:nvPr/>
        </p:nvSpPr>
        <p:spPr>
          <a:xfrm>
            <a:off x="9246002" y="2997200"/>
            <a:ext cx="2639891" cy="206248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68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linds(horizontal)">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blinds(horizontal)">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305" y="166255"/>
            <a:ext cx="5987143" cy="6504711"/>
          </a:xfrm>
        </p:spPr>
        <p:txBody>
          <a:bodyPr>
            <a:normAutofit fontScale="85000" lnSpcReduction="20000"/>
          </a:bodyPr>
          <a:lstStyle/>
          <a:p>
            <a:r>
              <a:rPr lang="en-US" dirty="0" smtClean="0"/>
              <a:t>The </a:t>
            </a:r>
            <a:r>
              <a:rPr lang="en-US" dirty="0" err="1" smtClean="0"/>
              <a:t>ViewController</a:t>
            </a:r>
            <a:r>
              <a:rPr lang="en-US" dirty="0"/>
              <a:t> </a:t>
            </a:r>
            <a:r>
              <a:rPr lang="en-US" dirty="0" smtClean="0"/>
              <a:t>contains all the code that goes with the </a:t>
            </a:r>
            <a:r>
              <a:rPr lang="en-US" dirty="0" err="1" smtClean="0">
                <a:latin typeface="Consolas" charset="0"/>
                <a:ea typeface="Consolas" charset="0"/>
                <a:cs typeface="Consolas" charset="0"/>
              </a:rPr>
              <a:t>main.storyboard</a:t>
            </a:r>
            <a:r>
              <a:rPr lang="en-US" dirty="0" smtClean="0"/>
              <a:t>.</a:t>
            </a:r>
          </a:p>
          <a:p>
            <a:endParaRPr lang="en-US" sz="1500" dirty="0"/>
          </a:p>
          <a:p>
            <a:r>
              <a:rPr lang="en-US" dirty="0"/>
              <a:t>I</a:t>
            </a:r>
            <a:r>
              <a:rPr lang="en-US" dirty="0" smtClean="0"/>
              <a:t>n the </a:t>
            </a:r>
            <a:r>
              <a:rPr lang="en-US" dirty="0" err="1" smtClean="0">
                <a:latin typeface="Consolas" charset="0"/>
                <a:ea typeface="Consolas" charset="0"/>
                <a:cs typeface="Consolas" charset="0"/>
              </a:rPr>
              <a:t>ViewController.swift</a:t>
            </a:r>
            <a:r>
              <a:rPr lang="en-US" dirty="0" smtClean="0"/>
              <a:t> code, find the line that starts with </a:t>
            </a:r>
            <a:r>
              <a:rPr lang="en-US" dirty="0" smtClean="0">
                <a:solidFill>
                  <a:srgbClr val="0070C0"/>
                </a:solidFill>
                <a:latin typeface="Consolas" charset="0"/>
                <a:ea typeface="Consolas" charset="0"/>
                <a:cs typeface="Consolas" charset="0"/>
              </a:rPr>
              <a:t>class</a:t>
            </a:r>
            <a:r>
              <a:rPr lang="en-US" dirty="0"/>
              <a:t>.</a:t>
            </a:r>
            <a:endParaRPr lang="en-US" dirty="0" smtClean="0"/>
          </a:p>
          <a:p>
            <a:endParaRPr lang="en-US" sz="1500" dirty="0" smtClean="0"/>
          </a:p>
          <a:p>
            <a:r>
              <a:rPr lang="en-US" dirty="0" smtClean="0"/>
              <a:t>Add a </a:t>
            </a:r>
            <a:r>
              <a:rPr lang="en-US" dirty="0" smtClean="0">
                <a:latin typeface="Consolas" charset="0"/>
                <a:ea typeface="Consolas" charset="0"/>
                <a:cs typeface="Consolas" charset="0"/>
              </a:rPr>
              <a:t>MARK</a:t>
            </a:r>
            <a:r>
              <a:rPr lang="en-US" dirty="0" smtClean="0"/>
              <a:t> comment below that line.</a:t>
            </a:r>
          </a:p>
          <a:p>
            <a:endParaRPr lang="en-US" sz="1400" dirty="0"/>
          </a:p>
          <a:p>
            <a:r>
              <a:rPr lang="en-US" dirty="0" smtClean="0"/>
              <a:t>A </a:t>
            </a:r>
            <a:r>
              <a:rPr lang="en-US" dirty="0" smtClean="0">
                <a:latin typeface="Consolas" charset="0"/>
                <a:ea typeface="Consolas" charset="0"/>
                <a:cs typeface="Consolas" charset="0"/>
              </a:rPr>
              <a:t>MARK</a:t>
            </a:r>
            <a:r>
              <a:rPr lang="en-US" dirty="0" smtClean="0"/>
              <a:t> comment is a special comment that let’s us </a:t>
            </a:r>
            <a:r>
              <a:rPr lang="en-US" dirty="0" err="1" smtClean="0"/>
              <a:t>organise</a:t>
            </a:r>
            <a:r>
              <a:rPr lang="en-US" dirty="0" smtClean="0"/>
              <a:t> our code into sections. We’ve just created a Properties section in our code.</a:t>
            </a:r>
          </a:p>
          <a:p>
            <a:endParaRPr lang="en-US" sz="1400" dirty="0"/>
          </a:p>
          <a:p>
            <a:r>
              <a:rPr lang="en-US" dirty="0" smtClean="0"/>
              <a:t>You can navigate to this section by clicking on the right part at the top of the Assistant editor.</a:t>
            </a:r>
          </a:p>
          <a:p>
            <a:endParaRPr lang="en-US" sz="1400" dirty="0"/>
          </a:p>
          <a:p>
            <a:r>
              <a:rPr lang="en-US" dirty="0" smtClean="0"/>
              <a:t>Comments are not actual code. They don’t get compiled. We use comments to give useful information to us and others who are reading our code.</a:t>
            </a:r>
          </a:p>
          <a:p>
            <a:endParaRPr lang="en-US" dirty="0"/>
          </a:p>
          <a:p>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297569" y="907943"/>
            <a:ext cx="5728635" cy="1242131"/>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6297570" y="5073904"/>
            <a:ext cx="5728634" cy="1197543"/>
          </a:xfrm>
          <a:prstGeom prst="rect">
            <a:avLst/>
          </a:prstGeom>
          <a:ln w="12700">
            <a:solidFill>
              <a:schemeClr val="tx1"/>
            </a:solidFill>
          </a:ln>
        </p:spPr>
      </p:pic>
      <p:pic>
        <p:nvPicPr>
          <p:cNvPr id="7" name="Picture 6"/>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a:off x="6297569" y="3290596"/>
            <a:ext cx="5730575" cy="1465961"/>
          </a:xfrm>
          <a:prstGeom prst="rect">
            <a:avLst/>
          </a:prstGeom>
          <a:ln w="12700">
            <a:solidFill>
              <a:schemeClr val="tx1"/>
            </a:solidFill>
          </a:ln>
        </p:spPr>
      </p:pic>
      <p:sp>
        <p:nvSpPr>
          <p:cNvPr id="8" name="Rectangle 7"/>
          <p:cNvSpPr/>
          <p:nvPr/>
        </p:nvSpPr>
        <p:spPr>
          <a:xfrm>
            <a:off x="6874042" y="1658319"/>
            <a:ext cx="2710830" cy="40309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213384" y="3297793"/>
            <a:ext cx="1301858" cy="46268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89533" y="5331833"/>
            <a:ext cx="1100667" cy="2794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24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linds(horizontal)">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linds(horizontal)">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blinds(horizontal)">
                                      <p:cBhvr>
                                        <p:cTn id="4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27"/>
            <a:ext cx="10515600" cy="1325563"/>
          </a:xfrm>
        </p:spPr>
        <p:txBody>
          <a:bodyPr/>
          <a:lstStyle/>
          <a:p>
            <a:r>
              <a:rPr lang="en-US" b="1" dirty="0" smtClean="0"/>
              <a:t>Workshop </a:t>
            </a:r>
            <a:r>
              <a:rPr lang="en-US" b="1" dirty="0" smtClean="0"/>
              <a:t>#1</a:t>
            </a:r>
            <a:r>
              <a:rPr lang="en-US" b="1" dirty="0" smtClean="0"/>
              <a:t>: Lesson Objectives</a:t>
            </a:r>
            <a:endParaRPr lang="en-US" b="1" dirty="0"/>
          </a:p>
        </p:txBody>
      </p:sp>
      <p:sp>
        <p:nvSpPr>
          <p:cNvPr id="4" name="Rectangle 3"/>
          <p:cNvSpPr/>
          <p:nvPr/>
        </p:nvSpPr>
        <p:spPr>
          <a:xfrm>
            <a:off x="1115878" y="3068667"/>
            <a:ext cx="8198603" cy="34716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723901" y="1239865"/>
            <a:ext cx="10515600" cy="56181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You’ll be creating your first iOS app using the Swift programming language.</a:t>
            </a:r>
          </a:p>
          <a:p>
            <a:endParaRPr lang="en-US" dirty="0" smtClean="0"/>
          </a:p>
          <a:p>
            <a:r>
              <a:rPr lang="en-US" dirty="0" smtClean="0"/>
              <a:t>In addition to an introduction to Swift, this is what you’ll learn:</a:t>
            </a:r>
          </a:p>
          <a:p>
            <a:endParaRPr lang="en-US" sz="1200" dirty="0" smtClean="0"/>
          </a:p>
          <a:p>
            <a:pPr lvl="1"/>
            <a:r>
              <a:rPr lang="en-US" dirty="0" smtClean="0"/>
              <a:t>Creating a new Single View App</a:t>
            </a:r>
          </a:p>
          <a:p>
            <a:pPr lvl="1"/>
            <a:r>
              <a:rPr lang="en-US" dirty="0" smtClean="0"/>
              <a:t>Testing in the simulator</a:t>
            </a:r>
          </a:p>
          <a:p>
            <a:pPr lvl="1"/>
            <a:r>
              <a:rPr lang="en-US" dirty="0" smtClean="0"/>
              <a:t>Adding a </a:t>
            </a:r>
            <a:r>
              <a:rPr lang="en-US" dirty="0" smtClean="0">
                <a:latin typeface="Consolas" charset="0"/>
                <a:ea typeface="Consolas" charset="0"/>
                <a:cs typeface="Consolas" charset="0"/>
              </a:rPr>
              <a:t>Text Field</a:t>
            </a:r>
            <a:r>
              <a:rPr lang="en-US" dirty="0" smtClean="0"/>
              <a:t>, </a:t>
            </a:r>
            <a:r>
              <a:rPr lang="en-US" dirty="0" smtClean="0">
                <a:latin typeface="Consolas" charset="0"/>
                <a:ea typeface="Consolas" charset="0"/>
                <a:cs typeface="Consolas" charset="0"/>
              </a:rPr>
              <a:t>Label</a:t>
            </a:r>
            <a:r>
              <a:rPr lang="en-US" dirty="0" smtClean="0"/>
              <a:t>, and </a:t>
            </a:r>
            <a:r>
              <a:rPr lang="en-US" dirty="0" smtClean="0">
                <a:latin typeface="Consolas" charset="0"/>
                <a:ea typeface="Consolas" charset="0"/>
                <a:cs typeface="Consolas" charset="0"/>
              </a:rPr>
              <a:t>Button</a:t>
            </a:r>
            <a:r>
              <a:rPr lang="en-US" dirty="0" smtClean="0"/>
              <a:t> object to the UI</a:t>
            </a:r>
          </a:p>
          <a:p>
            <a:pPr lvl="1"/>
            <a:r>
              <a:rPr lang="en-US" dirty="0" smtClean="0"/>
              <a:t>Creating and using Actions and Outlets</a:t>
            </a:r>
          </a:p>
          <a:p>
            <a:pPr lvl="1"/>
            <a:r>
              <a:rPr lang="en-US" dirty="0" smtClean="0"/>
              <a:t>Adopting the </a:t>
            </a:r>
            <a:r>
              <a:rPr lang="en-US" dirty="0" err="1" smtClean="0">
                <a:solidFill>
                  <a:srgbClr val="0070C0"/>
                </a:solidFill>
                <a:latin typeface="Consolas" charset="0"/>
                <a:ea typeface="Consolas" charset="0"/>
                <a:cs typeface="Consolas" charset="0"/>
              </a:rPr>
              <a:t>UITextFieldDelegate</a:t>
            </a:r>
            <a:endParaRPr lang="en-US" dirty="0" smtClean="0">
              <a:solidFill>
                <a:srgbClr val="0070C0"/>
              </a:solidFill>
              <a:latin typeface="Consolas" charset="0"/>
              <a:ea typeface="Consolas" charset="0"/>
              <a:cs typeface="Consolas" charset="0"/>
            </a:endParaRPr>
          </a:p>
          <a:p>
            <a:pPr lvl="1"/>
            <a:r>
              <a:rPr lang="en-US" dirty="0" smtClean="0"/>
              <a:t>Responding to </a:t>
            </a:r>
            <a:r>
              <a:rPr lang="en-US" dirty="0" smtClean="0">
                <a:latin typeface="Consolas" charset="0"/>
                <a:ea typeface="Consolas" charset="0"/>
                <a:cs typeface="Consolas" charset="0"/>
              </a:rPr>
              <a:t>Button</a:t>
            </a:r>
            <a:r>
              <a:rPr lang="en-US" dirty="0" smtClean="0"/>
              <a:t> taps</a:t>
            </a:r>
          </a:p>
          <a:p>
            <a:pPr lvl="1"/>
            <a:r>
              <a:rPr lang="en-US" dirty="0" smtClean="0"/>
              <a:t>Dismissing the keyboard</a:t>
            </a:r>
          </a:p>
          <a:p>
            <a:pPr lvl="1"/>
            <a:r>
              <a:rPr lang="en-US" dirty="0" smtClean="0"/>
              <a:t>Reading text from a </a:t>
            </a:r>
            <a:r>
              <a:rPr lang="en-US" dirty="0" smtClean="0">
                <a:latin typeface="Consolas" charset="0"/>
                <a:ea typeface="Consolas" charset="0"/>
                <a:cs typeface="Consolas" charset="0"/>
              </a:rPr>
              <a:t>Text Field</a:t>
            </a:r>
          </a:p>
          <a:p>
            <a:pPr lvl="1"/>
            <a:r>
              <a:rPr lang="en-US" dirty="0" smtClean="0"/>
              <a:t>Using code to change the text in a </a:t>
            </a:r>
            <a:r>
              <a:rPr lang="en-US" dirty="0" smtClean="0">
                <a:latin typeface="Consolas" charset="0"/>
                <a:ea typeface="Consolas" charset="0"/>
                <a:cs typeface="Consolas" charset="0"/>
              </a:rPr>
              <a:t>Label</a:t>
            </a:r>
          </a:p>
          <a:p>
            <a:endParaRPr lang="en-US" dirty="0"/>
          </a:p>
        </p:txBody>
      </p:sp>
    </p:spTree>
    <p:extLst>
      <p:ext uri="{BB962C8B-B14F-4D97-AF65-F5344CB8AC3E}">
        <p14:creationId xmlns:p14="http://schemas.microsoft.com/office/powerpoint/2010/main" val="15060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blinds(horizontal)">
                                      <p:cBhvr>
                                        <p:cTn id="10" dur="500"/>
                                        <p:tgtEl>
                                          <p:spTgt spid="5">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blinds(horizontal)">
                                      <p:cBhvr>
                                        <p:cTn id="13" dur="500"/>
                                        <p:tgtEl>
                                          <p:spTgt spid="5">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blinds(horizontal)">
                                      <p:cBhvr>
                                        <p:cTn id="16" dur="500"/>
                                        <p:tgtEl>
                                          <p:spTgt spid="5">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blinds(horizontal)">
                                      <p:cBhvr>
                                        <p:cTn id="19" dur="500"/>
                                        <p:tgtEl>
                                          <p:spTgt spid="5">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8" end="8"/>
                                            </p:txEl>
                                          </p:spTgt>
                                        </p:tgtEl>
                                        <p:attrNameLst>
                                          <p:attrName>style.visibility</p:attrName>
                                        </p:attrNameLst>
                                      </p:cBhvr>
                                      <p:to>
                                        <p:strVal val="visible"/>
                                      </p:to>
                                    </p:set>
                                    <p:animEffect transition="in" filter="blinds(horizontal)">
                                      <p:cBhvr>
                                        <p:cTn id="22" dur="500"/>
                                        <p:tgtEl>
                                          <p:spTgt spid="5">
                                            <p:txEl>
                                              <p:pRg st="8" end="8"/>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animEffect transition="in" filter="blinds(horizontal)">
                                      <p:cBhvr>
                                        <p:cTn id="25" dur="500"/>
                                        <p:tgtEl>
                                          <p:spTgt spid="5">
                                            <p:txEl>
                                              <p:pRg st="9" end="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5">
                                            <p:txEl>
                                              <p:pRg st="10" end="10"/>
                                            </p:txEl>
                                          </p:spTgt>
                                        </p:tgtEl>
                                        <p:attrNameLst>
                                          <p:attrName>style.visibility</p:attrName>
                                        </p:attrNameLst>
                                      </p:cBhvr>
                                      <p:to>
                                        <p:strVal val="visible"/>
                                      </p:to>
                                    </p:set>
                                    <p:animEffect transition="in" filter="blinds(horizontal)">
                                      <p:cBhvr>
                                        <p:cTn id="28" dur="500"/>
                                        <p:tgtEl>
                                          <p:spTgt spid="5">
                                            <p:txEl>
                                              <p:pRg st="10" end="10"/>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animEffect transition="in" filter="blinds(horizontal)">
                                      <p:cBhvr>
                                        <p:cTn id="31" dur="500"/>
                                        <p:tgtEl>
                                          <p:spTgt spid="5">
                                            <p:txEl>
                                              <p:pRg st="11" end="11"/>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5">
                                            <p:txEl>
                                              <p:pRg st="12" end="12"/>
                                            </p:txEl>
                                          </p:spTgt>
                                        </p:tgtEl>
                                        <p:attrNameLst>
                                          <p:attrName>style.visibility</p:attrName>
                                        </p:attrNameLst>
                                      </p:cBhvr>
                                      <p:to>
                                        <p:strVal val="visible"/>
                                      </p:to>
                                    </p:set>
                                    <p:animEffect transition="in" filter="blinds(horizontal)">
                                      <p:cBhvr>
                                        <p:cTn id="34" dur="500"/>
                                        <p:tgtEl>
                                          <p:spTgt spid="5">
                                            <p:txEl>
                                              <p:pRg st="12" end="12"/>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73374"/>
            <a:ext cx="10515600" cy="5778230"/>
          </a:xfrm>
        </p:spPr>
        <p:txBody>
          <a:bodyPr/>
          <a:lstStyle/>
          <a:p>
            <a:r>
              <a:rPr lang="en-US" dirty="0" smtClean="0"/>
              <a:t>Control-drag the </a:t>
            </a:r>
            <a:r>
              <a:rPr lang="en-US" dirty="0" smtClean="0">
                <a:latin typeface="Consolas" charset="0"/>
                <a:ea typeface="Consolas" charset="0"/>
                <a:cs typeface="Consolas" charset="0"/>
              </a:rPr>
              <a:t>Text Field</a:t>
            </a:r>
            <a:r>
              <a:rPr lang="en-US" dirty="0" smtClean="0"/>
              <a:t> from the canvas (in </a:t>
            </a:r>
            <a:r>
              <a:rPr lang="en-US" dirty="0" err="1" smtClean="0">
                <a:latin typeface="Consolas" charset="0"/>
                <a:ea typeface="Consolas" charset="0"/>
                <a:cs typeface="Consolas" charset="0"/>
              </a:rPr>
              <a:t>main.storyboard</a:t>
            </a:r>
            <a:r>
              <a:rPr lang="en-US" dirty="0" smtClean="0"/>
              <a:t>) to the code in the Assistant editor. Drag it to the area just below the MARK comment.</a:t>
            </a:r>
          </a:p>
          <a:p>
            <a:endParaRPr lang="en-US" sz="1200" dirty="0"/>
          </a:p>
          <a:p>
            <a:r>
              <a:rPr lang="en-US" dirty="0"/>
              <a:t>A </a:t>
            </a:r>
            <a:r>
              <a:rPr lang="en-US" dirty="0" err="1"/>
              <a:t>dlalogue</a:t>
            </a:r>
            <a:r>
              <a:rPr lang="en-US" dirty="0"/>
              <a:t> box appears. In the Name field, type in </a:t>
            </a:r>
            <a:r>
              <a:rPr lang="en-US" dirty="0" err="1">
                <a:latin typeface="Consolas" charset="0"/>
                <a:ea typeface="Consolas" charset="0"/>
                <a:cs typeface="Consolas" charset="0"/>
              </a:rPr>
              <a:t>nameTextField</a:t>
            </a:r>
            <a:r>
              <a:rPr lang="en-US" dirty="0"/>
              <a:t>. This sets the name of the </a:t>
            </a:r>
            <a:r>
              <a:rPr lang="en-US" dirty="0">
                <a:latin typeface="Consolas" charset="0"/>
                <a:ea typeface="Consolas" charset="0"/>
                <a:cs typeface="Consolas" charset="0"/>
              </a:rPr>
              <a:t>Text Field</a:t>
            </a:r>
            <a:r>
              <a:rPr lang="en-US" dirty="0"/>
              <a:t> so that we can use it in our </a:t>
            </a:r>
            <a:r>
              <a:rPr lang="en-US" dirty="0" smtClean="0"/>
              <a:t>code. Click Connect.</a:t>
            </a:r>
            <a:endParaRPr lang="en-US" dirty="0"/>
          </a:p>
          <a:p>
            <a:endParaRPr lang="en-US" dirty="0" smtClean="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379600" y="4089336"/>
            <a:ext cx="11464008" cy="2592616"/>
          </a:xfrm>
          <a:prstGeom prst="rect">
            <a:avLst/>
          </a:prstGeom>
          <a:ln w="12700">
            <a:solidFill>
              <a:schemeClr val="tx1"/>
            </a:solidFill>
          </a:ln>
        </p:spPr>
      </p:pic>
      <p:sp>
        <p:nvSpPr>
          <p:cNvPr id="4" name="Rectangle 3"/>
          <p:cNvSpPr/>
          <p:nvPr/>
        </p:nvSpPr>
        <p:spPr>
          <a:xfrm>
            <a:off x="1897596" y="5058174"/>
            <a:ext cx="2015185" cy="2944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151087" y="3529541"/>
            <a:ext cx="2540000" cy="523220"/>
          </a:xfrm>
          <a:prstGeom prst="rect">
            <a:avLst/>
          </a:prstGeom>
          <a:noFill/>
        </p:spPr>
        <p:txBody>
          <a:bodyPr wrap="square" rtlCol="0">
            <a:spAutoFit/>
          </a:bodyPr>
          <a:lstStyle/>
          <a:p>
            <a:pPr algn="ctr"/>
            <a:r>
              <a:rPr lang="en-US" sz="2800" b="1" dirty="0" err="1" smtClean="0">
                <a:solidFill>
                  <a:srgbClr val="FF0000"/>
                </a:solidFill>
              </a:rPr>
              <a:t>nameTextField</a:t>
            </a:r>
            <a:endParaRPr lang="en-US" sz="2800" b="1" dirty="0">
              <a:solidFill>
                <a:srgbClr val="FF0000"/>
              </a:solidFill>
            </a:endParaRPr>
          </a:p>
        </p:txBody>
      </p:sp>
      <p:cxnSp>
        <p:nvCxnSpPr>
          <p:cNvPr id="7" name="Straight Arrow Connector 6"/>
          <p:cNvCxnSpPr/>
          <p:nvPr/>
        </p:nvCxnSpPr>
        <p:spPr>
          <a:xfrm flipH="1">
            <a:off x="3439888" y="3931516"/>
            <a:ext cx="869645" cy="11266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838200" y="-12044"/>
            <a:ext cx="10515600" cy="1325563"/>
          </a:xfrm>
        </p:spPr>
        <p:txBody>
          <a:bodyPr/>
          <a:lstStyle/>
          <a:p>
            <a:r>
              <a:rPr lang="en-US" b="1" dirty="0" smtClean="0"/>
              <a:t>Connecting the </a:t>
            </a:r>
            <a:r>
              <a:rPr lang="en-US" b="1" dirty="0" smtClean="0">
                <a:latin typeface="Consolas" charset="0"/>
                <a:ea typeface="Consolas" charset="0"/>
                <a:cs typeface="Consolas" charset="0"/>
              </a:rPr>
              <a:t>Text Field</a:t>
            </a:r>
            <a:r>
              <a:rPr lang="en-US" b="1" dirty="0"/>
              <a:t> Property</a:t>
            </a:r>
            <a:endParaRPr lang="en-US" b="1" dirty="0">
              <a:latin typeface="Calibri Light" charset="0"/>
              <a:ea typeface="Calibri Light" charset="0"/>
              <a:cs typeface="Calibri Light" charset="0"/>
            </a:endParaRPr>
          </a:p>
        </p:txBody>
      </p:sp>
      <p:sp>
        <p:nvSpPr>
          <p:cNvPr id="11" name="Rectangle 10"/>
          <p:cNvSpPr/>
          <p:nvPr/>
        </p:nvSpPr>
        <p:spPr>
          <a:xfrm>
            <a:off x="2915728" y="6094562"/>
            <a:ext cx="997053" cy="2717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86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3026"/>
            <a:ext cx="10515600" cy="6468081"/>
          </a:xfrm>
        </p:spPr>
        <p:txBody>
          <a:bodyPr>
            <a:normAutofit fontScale="85000" lnSpcReduction="20000"/>
          </a:bodyPr>
          <a:lstStyle/>
          <a:p>
            <a:r>
              <a:rPr lang="en-US" dirty="0" smtClean="0"/>
              <a:t>Click Connect. </a:t>
            </a:r>
            <a:r>
              <a:rPr lang="en-US" dirty="0" err="1" smtClean="0"/>
              <a:t>Xcode</a:t>
            </a:r>
            <a:r>
              <a:rPr lang="en-US" dirty="0" smtClean="0"/>
              <a:t> will generate the code that connects this </a:t>
            </a:r>
            <a:r>
              <a:rPr lang="en-US" dirty="0" smtClean="0">
                <a:latin typeface="Consolas" charset="0"/>
                <a:ea typeface="Consolas" charset="0"/>
                <a:cs typeface="Consolas" charset="0"/>
              </a:rPr>
              <a:t>Text Field</a:t>
            </a:r>
            <a:r>
              <a:rPr lang="en-US" dirty="0" smtClean="0"/>
              <a:t> from the storyboard to the </a:t>
            </a:r>
            <a:r>
              <a:rPr lang="en-US" dirty="0" err="1" smtClean="0"/>
              <a:t>ViewController</a:t>
            </a:r>
            <a:r>
              <a:rPr lang="en-US" dirty="0" smtClean="0"/>
              <a:t>.</a:t>
            </a:r>
          </a:p>
          <a:p>
            <a:endParaRPr lang="en-US" dirty="0"/>
          </a:p>
          <a:p>
            <a:endParaRPr lang="en-US" dirty="0" smtClean="0"/>
          </a:p>
          <a:p>
            <a:endParaRPr lang="en-US" dirty="0" smtClean="0"/>
          </a:p>
          <a:p>
            <a:endParaRPr lang="en-US" dirty="0"/>
          </a:p>
          <a:p>
            <a:endParaRPr lang="en-US" dirty="0" smtClean="0"/>
          </a:p>
          <a:p>
            <a:r>
              <a:rPr lang="en-US" dirty="0" smtClean="0"/>
              <a:t>The word </a:t>
            </a:r>
            <a:r>
              <a:rPr lang="en-US" dirty="0" smtClean="0">
                <a:solidFill>
                  <a:srgbClr val="0070C0"/>
                </a:solidFill>
                <a:latin typeface="Consolas" charset="0"/>
                <a:ea typeface="Consolas" charset="0"/>
                <a:cs typeface="Consolas" charset="0"/>
              </a:rPr>
              <a:t>weak</a:t>
            </a:r>
            <a:r>
              <a:rPr lang="en-US" dirty="0" smtClean="0"/>
              <a:t> means that once this item isn’t needed, iOS will delete it from memory.</a:t>
            </a:r>
          </a:p>
          <a:p>
            <a:r>
              <a:rPr lang="en-US" dirty="0" err="1" smtClean="0">
                <a:latin typeface="Consolas" charset="0"/>
                <a:ea typeface="Consolas" charset="0"/>
                <a:cs typeface="Consolas" charset="0"/>
              </a:rPr>
              <a:t>nameTextField</a:t>
            </a:r>
            <a:r>
              <a:rPr lang="en-US" dirty="0" smtClean="0"/>
              <a:t> is a </a:t>
            </a:r>
            <a:r>
              <a:rPr lang="en-US" dirty="0" err="1" smtClean="0">
                <a:solidFill>
                  <a:srgbClr val="0070C0"/>
                </a:solidFill>
                <a:latin typeface="Consolas" charset="0"/>
                <a:ea typeface="Consolas" charset="0"/>
                <a:cs typeface="Consolas" charset="0"/>
              </a:rPr>
              <a:t>UITextField</a:t>
            </a:r>
            <a:r>
              <a:rPr lang="en-US" dirty="0" smtClean="0"/>
              <a:t> type (just like how we previously used </a:t>
            </a:r>
            <a:r>
              <a:rPr lang="en-US" dirty="0" smtClean="0">
                <a:solidFill>
                  <a:srgbClr val="0070C0"/>
                </a:solidFill>
                <a:latin typeface="Consolas" charset="0"/>
                <a:ea typeface="Consolas" charset="0"/>
                <a:cs typeface="Consolas" charset="0"/>
              </a:rPr>
              <a:t>:</a:t>
            </a:r>
            <a:r>
              <a:rPr lang="en-US" dirty="0" smtClean="0">
                <a:solidFill>
                  <a:srgbClr val="0070C0"/>
                </a:solidFill>
                <a:ea typeface="Consolas" charset="0"/>
                <a:cs typeface="Consolas" charset="0"/>
              </a:rPr>
              <a:t> </a:t>
            </a:r>
            <a:r>
              <a:rPr lang="en-US" dirty="0" smtClean="0"/>
              <a:t>to define a variable as a </a:t>
            </a:r>
            <a:r>
              <a:rPr lang="en-US" dirty="0" smtClean="0">
                <a:solidFill>
                  <a:srgbClr val="0070C0"/>
                </a:solidFill>
                <a:latin typeface="Consolas" charset="0"/>
                <a:ea typeface="Consolas" charset="0"/>
                <a:cs typeface="Consolas" charset="0"/>
              </a:rPr>
              <a:t>double</a:t>
            </a:r>
            <a:r>
              <a:rPr lang="en-US" dirty="0" smtClean="0"/>
              <a:t> or </a:t>
            </a:r>
            <a:r>
              <a:rPr lang="en-US" dirty="0" err="1" smtClean="0">
                <a:solidFill>
                  <a:srgbClr val="0070C0"/>
                </a:solidFill>
                <a:latin typeface="Consolas" charset="0"/>
                <a:ea typeface="Consolas" charset="0"/>
                <a:cs typeface="Consolas" charset="0"/>
              </a:rPr>
              <a:t>int</a:t>
            </a:r>
            <a:r>
              <a:rPr lang="en-US" dirty="0" smtClean="0"/>
              <a:t> type).</a:t>
            </a:r>
          </a:p>
          <a:p>
            <a:r>
              <a:rPr lang="en-US" dirty="0" smtClean="0"/>
              <a:t>The exclamation mark means that this variable can’t be empty. </a:t>
            </a:r>
            <a:endParaRPr lang="en-US" dirty="0" smtClean="0"/>
          </a:p>
          <a:p>
            <a:r>
              <a:rPr lang="en-US" dirty="0" smtClean="0"/>
              <a:t>A </a:t>
            </a:r>
            <a:r>
              <a:rPr lang="en-US" dirty="0" smtClean="0"/>
              <a:t>property is an item that belongs to something. In this case, the variable called </a:t>
            </a:r>
            <a:r>
              <a:rPr lang="en-US" dirty="0" err="1" smtClean="0">
                <a:latin typeface="Consolas" charset="0"/>
                <a:ea typeface="Consolas" charset="0"/>
                <a:cs typeface="Consolas" charset="0"/>
              </a:rPr>
              <a:t>nameTextField</a:t>
            </a:r>
            <a:r>
              <a:rPr lang="en-US" dirty="0" smtClean="0"/>
              <a:t> belongs to the </a:t>
            </a:r>
            <a:r>
              <a:rPr lang="en-US" dirty="0" err="1" smtClean="0"/>
              <a:t>ViewController</a:t>
            </a:r>
            <a:r>
              <a:rPr lang="en-US" dirty="0" smtClean="0"/>
              <a:t> class.</a:t>
            </a:r>
          </a:p>
          <a:p>
            <a:r>
              <a:rPr lang="en-US" dirty="0" smtClean="0">
                <a:solidFill>
                  <a:srgbClr val="0070C0"/>
                </a:solidFill>
                <a:latin typeface="Consolas" charset="0"/>
                <a:ea typeface="Consolas" charset="0"/>
                <a:cs typeface="Consolas" charset="0"/>
              </a:rPr>
              <a:t>@</a:t>
            </a:r>
            <a:r>
              <a:rPr lang="en-US" dirty="0" err="1" smtClean="0">
                <a:solidFill>
                  <a:srgbClr val="0070C0"/>
                </a:solidFill>
                <a:latin typeface="Consolas" charset="0"/>
                <a:ea typeface="Consolas" charset="0"/>
                <a:cs typeface="Consolas" charset="0"/>
              </a:rPr>
              <a:t>IBOutlet</a:t>
            </a:r>
            <a:r>
              <a:rPr lang="en-US" dirty="0" smtClean="0"/>
              <a:t> means this </a:t>
            </a:r>
            <a:r>
              <a:rPr lang="en-US" dirty="0" err="1" smtClean="0">
                <a:latin typeface="Consolas" charset="0"/>
                <a:ea typeface="Consolas" charset="0"/>
                <a:cs typeface="Consolas" charset="0"/>
              </a:rPr>
              <a:t>nameTextField</a:t>
            </a:r>
            <a:r>
              <a:rPr lang="en-US" dirty="0" smtClean="0"/>
              <a:t> property is connected to the storyboard item (which has the same name).</a:t>
            </a:r>
          </a:p>
          <a:p>
            <a:r>
              <a:rPr lang="en-US" dirty="0" smtClean="0"/>
              <a:t>It’s good programming practice to use a </a:t>
            </a:r>
            <a:r>
              <a:rPr lang="en-US" dirty="0" err="1" smtClean="0"/>
              <a:t>standardised</a:t>
            </a:r>
            <a:r>
              <a:rPr lang="en-US" dirty="0" smtClean="0"/>
              <a:t> way of naming variables and other items in our code. For variable names, the first letter is not </a:t>
            </a:r>
            <a:r>
              <a:rPr lang="en-US" dirty="0" err="1" smtClean="0"/>
              <a:t>capitalised</a:t>
            </a:r>
            <a:r>
              <a:rPr lang="en-US" dirty="0" smtClean="0"/>
              <a:t>.</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964779" y="1093258"/>
            <a:ext cx="8006012" cy="1558106"/>
          </a:xfrm>
          <a:prstGeom prst="rect">
            <a:avLst/>
          </a:prstGeom>
          <a:ln w="12700">
            <a:solidFill>
              <a:schemeClr val="tx1"/>
            </a:solidFill>
          </a:ln>
        </p:spPr>
      </p:pic>
      <p:sp>
        <p:nvSpPr>
          <p:cNvPr id="5" name="Rectangle 4"/>
          <p:cNvSpPr/>
          <p:nvPr/>
        </p:nvSpPr>
        <p:spPr>
          <a:xfrm>
            <a:off x="1704328" y="2206588"/>
            <a:ext cx="7132154" cy="4447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599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blinds(horizontal)">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blinds(horizontal)">
                                      <p:cBhvr>
                                        <p:cTn id="32" dur="500"/>
                                        <p:tgtEl>
                                          <p:spTgt spid="3">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blinds(horizontal)">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403"/>
            <a:ext cx="10515600" cy="1325563"/>
          </a:xfrm>
        </p:spPr>
        <p:txBody>
          <a:bodyPr/>
          <a:lstStyle/>
          <a:p>
            <a:r>
              <a:rPr lang="en-US" b="1" dirty="0" smtClean="0"/>
              <a:t>Extra Information: Memory Leaks</a:t>
            </a:r>
            <a:endParaRPr lang="en-US" b="1" dirty="0"/>
          </a:p>
        </p:txBody>
      </p:sp>
      <p:sp>
        <p:nvSpPr>
          <p:cNvPr id="3" name="Content Placeholder 2"/>
          <p:cNvSpPr>
            <a:spLocks noGrp="1"/>
          </p:cNvSpPr>
          <p:nvPr>
            <p:ph idx="1"/>
          </p:nvPr>
        </p:nvSpPr>
        <p:spPr>
          <a:xfrm>
            <a:off x="838200" y="1592547"/>
            <a:ext cx="10515600" cy="4351338"/>
          </a:xfrm>
        </p:spPr>
        <p:txBody>
          <a:bodyPr>
            <a:normAutofit lnSpcReduction="10000"/>
          </a:bodyPr>
          <a:lstStyle/>
          <a:p>
            <a:r>
              <a:rPr lang="en-US" dirty="0" smtClean="0"/>
              <a:t>In the previous slide, we learnt about the </a:t>
            </a:r>
            <a:r>
              <a:rPr lang="en-US" dirty="0" smtClean="0">
                <a:solidFill>
                  <a:srgbClr val="0070C0"/>
                </a:solidFill>
                <a:latin typeface="Consolas" charset="0"/>
                <a:ea typeface="Consolas" charset="0"/>
                <a:cs typeface="Consolas" charset="0"/>
              </a:rPr>
              <a:t>weak</a:t>
            </a:r>
            <a:r>
              <a:rPr lang="en-US" dirty="0" smtClean="0"/>
              <a:t> word.</a:t>
            </a:r>
          </a:p>
          <a:p>
            <a:r>
              <a:rPr lang="en-US" dirty="0" smtClean="0"/>
              <a:t>This </a:t>
            </a:r>
            <a:r>
              <a:rPr lang="en-US" dirty="0"/>
              <a:t>prevents bugs in the code called </a:t>
            </a:r>
            <a:r>
              <a:rPr lang="en-US" i="1" dirty="0"/>
              <a:t>memory leaks</a:t>
            </a:r>
            <a:r>
              <a:rPr lang="en-US" dirty="0"/>
              <a:t>, where iOS still has memory space created for an item that’s no longer around. This happens when the programmer forgets to write code that </a:t>
            </a:r>
            <a:r>
              <a:rPr lang="en-US" i="1" dirty="0"/>
              <a:t>deallocates</a:t>
            </a:r>
            <a:r>
              <a:rPr lang="en-US" dirty="0"/>
              <a:t> the item from memory. This means that the item isn’t </a:t>
            </a:r>
            <a:r>
              <a:rPr lang="en-US" i="1" dirty="0"/>
              <a:t>destroyed</a:t>
            </a:r>
            <a:r>
              <a:rPr lang="en-US" dirty="0"/>
              <a:t> when it’s no longer needed.</a:t>
            </a:r>
          </a:p>
          <a:p>
            <a:r>
              <a:rPr lang="en-US" dirty="0"/>
              <a:t>What happens then is that there are “holes” in memory, and iOS can’t get rid of the holes because it doesn’t know which items were in the holes.</a:t>
            </a:r>
          </a:p>
          <a:p>
            <a:r>
              <a:rPr lang="en-US" dirty="0"/>
              <a:t>These memory holes are called </a:t>
            </a:r>
            <a:r>
              <a:rPr lang="en-US" i="1" dirty="0"/>
              <a:t>memory leaks</a:t>
            </a:r>
            <a:r>
              <a:rPr lang="en-US" dirty="0"/>
              <a:t>, and they will cause your app to crash.</a:t>
            </a:r>
          </a:p>
          <a:p>
            <a:endParaRPr lang="en-US" dirty="0"/>
          </a:p>
        </p:txBody>
      </p:sp>
    </p:spTree>
    <p:extLst>
      <p:ext uri="{BB962C8B-B14F-4D97-AF65-F5344CB8AC3E}">
        <p14:creationId xmlns:p14="http://schemas.microsoft.com/office/powerpoint/2010/main" val="154673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010"/>
            <a:ext cx="10515600" cy="1325563"/>
          </a:xfrm>
        </p:spPr>
        <p:txBody>
          <a:bodyPr/>
          <a:lstStyle/>
          <a:p>
            <a:r>
              <a:rPr lang="en-US" b="1" dirty="0" smtClean="0"/>
              <a:t>Extra Information: What’s a Class?</a:t>
            </a:r>
            <a:endParaRPr lang="en-US" b="1" dirty="0"/>
          </a:p>
        </p:txBody>
      </p:sp>
      <p:sp>
        <p:nvSpPr>
          <p:cNvPr id="3" name="Content Placeholder 2"/>
          <p:cNvSpPr>
            <a:spLocks noGrp="1"/>
          </p:cNvSpPr>
          <p:nvPr>
            <p:ph idx="1"/>
          </p:nvPr>
        </p:nvSpPr>
        <p:spPr>
          <a:xfrm>
            <a:off x="838200" y="1110341"/>
            <a:ext cx="8369135" cy="5713353"/>
          </a:xfrm>
        </p:spPr>
        <p:txBody>
          <a:bodyPr>
            <a:normAutofit fontScale="85000" lnSpcReduction="20000"/>
          </a:bodyPr>
          <a:lstStyle/>
          <a:p>
            <a:r>
              <a:rPr lang="en-US" dirty="0" smtClean="0"/>
              <a:t>In computer programming, we can think of our code as being made up of objects. Each object has properties and does something.</a:t>
            </a:r>
          </a:p>
          <a:p>
            <a:r>
              <a:rPr lang="en-US" dirty="0" smtClean="0"/>
              <a:t>We use these objects to create our code. In this way, our code does something useful too.</a:t>
            </a:r>
          </a:p>
          <a:p>
            <a:r>
              <a:rPr lang="en-US" dirty="0" smtClean="0"/>
              <a:t>The buttons on a TV remote are an example of objects in our real world.</a:t>
            </a:r>
          </a:p>
          <a:p>
            <a:r>
              <a:rPr lang="en-US" dirty="0" smtClean="0"/>
              <a:t>Each button has a </a:t>
            </a:r>
            <a:r>
              <a:rPr lang="en-US" dirty="0" err="1" smtClean="0"/>
              <a:t>colour</a:t>
            </a:r>
            <a:r>
              <a:rPr lang="en-US" dirty="0" smtClean="0"/>
              <a:t> and shape (its properties), and it does something.</a:t>
            </a:r>
          </a:p>
          <a:p>
            <a:r>
              <a:rPr lang="en-US" dirty="0" smtClean="0"/>
              <a:t>Each button is made from a </a:t>
            </a:r>
            <a:r>
              <a:rPr lang="en-US" dirty="0" err="1" smtClean="0"/>
              <a:t>mould</a:t>
            </a:r>
            <a:r>
              <a:rPr lang="en-US" dirty="0" smtClean="0"/>
              <a:t>.</a:t>
            </a:r>
          </a:p>
          <a:p>
            <a:r>
              <a:rPr lang="en-US" dirty="0" smtClean="0"/>
              <a:t>In computer programming, we think of a </a:t>
            </a:r>
            <a:r>
              <a:rPr lang="en-US" dirty="0" err="1" smtClean="0"/>
              <a:t>mould</a:t>
            </a:r>
            <a:r>
              <a:rPr lang="en-US" dirty="0" smtClean="0"/>
              <a:t> as a </a:t>
            </a:r>
            <a:r>
              <a:rPr lang="en-US" i="1" dirty="0" smtClean="0"/>
              <a:t>class</a:t>
            </a:r>
            <a:r>
              <a:rPr lang="en-US" dirty="0" smtClean="0"/>
              <a:t>. So a </a:t>
            </a:r>
            <a:r>
              <a:rPr lang="en-US" dirty="0" smtClean="0">
                <a:latin typeface="Consolas" charset="0"/>
                <a:ea typeface="Consolas" charset="0"/>
                <a:cs typeface="Consolas" charset="0"/>
              </a:rPr>
              <a:t>class</a:t>
            </a:r>
            <a:r>
              <a:rPr lang="en-US" dirty="0" smtClean="0"/>
              <a:t> is like a description of an object. A </a:t>
            </a:r>
            <a:r>
              <a:rPr lang="en-US" dirty="0" smtClean="0">
                <a:solidFill>
                  <a:srgbClr val="0070C0"/>
                </a:solidFill>
                <a:latin typeface="Consolas" charset="0"/>
                <a:ea typeface="Consolas" charset="0"/>
                <a:cs typeface="Consolas" charset="0"/>
              </a:rPr>
              <a:t>class</a:t>
            </a:r>
            <a:r>
              <a:rPr lang="en-US" dirty="0" smtClean="0"/>
              <a:t> is an empty shell.</a:t>
            </a:r>
          </a:p>
          <a:p>
            <a:r>
              <a:rPr lang="en-US" dirty="0" smtClean="0"/>
              <a:t>When our app starts running, the first thing that iOS does is to create all the objects by using the properties and other code in that we’ve coded into the </a:t>
            </a:r>
            <a:r>
              <a:rPr lang="en-US" dirty="0" smtClean="0">
                <a:solidFill>
                  <a:srgbClr val="0070C0"/>
                </a:solidFill>
                <a:latin typeface="Consolas" charset="0"/>
                <a:ea typeface="Consolas" charset="0"/>
                <a:cs typeface="Consolas" charset="0"/>
              </a:rPr>
              <a:t>class</a:t>
            </a:r>
            <a:r>
              <a:rPr lang="en-US" dirty="0" smtClean="0"/>
              <a:t>.</a:t>
            </a:r>
          </a:p>
          <a:p>
            <a:r>
              <a:rPr lang="en-US" dirty="0" smtClean="0"/>
              <a:t>Thinking of our code as objects is called </a:t>
            </a:r>
            <a:r>
              <a:rPr lang="en-US" i="1" dirty="0" smtClean="0"/>
              <a:t>Object-Oriented Programm</a:t>
            </a:r>
            <a:r>
              <a:rPr lang="en-US" dirty="0" smtClean="0"/>
              <a:t>ing.</a:t>
            </a:r>
          </a:p>
        </p:txBody>
      </p:sp>
      <p:grpSp>
        <p:nvGrpSpPr>
          <p:cNvPr id="10" name="Group 9"/>
          <p:cNvGrpSpPr/>
          <p:nvPr/>
        </p:nvGrpSpPr>
        <p:grpSpPr>
          <a:xfrm>
            <a:off x="9339945" y="212270"/>
            <a:ext cx="2041072" cy="6515101"/>
            <a:chOff x="9339945" y="212270"/>
            <a:chExt cx="2041072" cy="6515101"/>
          </a:xfrm>
        </p:grpSpPr>
        <p:grpSp>
          <p:nvGrpSpPr>
            <p:cNvPr id="8" name="Group 7"/>
            <p:cNvGrpSpPr/>
            <p:nvPr/>
          </p:nvGrpSpPr>
          <p:grpSpPr>
            <a:xfrm>
              <a:off x="9339945" y="212270"/>
              <a:ext cx="2041072" cy="6515101"/>
              <a:chOff x="8948052" y="212270"/>
              <a:chExt cx="2041072" cy="6515101"/>
            </a:xfrm>
          </p:grpSpPr>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948052" y="212270"/>
                <a:ext cx="2041072" cy="6515101"/>
              </a:xfrm>
              <a:prstGeom prst="rect">
                <a:avLst/>
              </a:prstGeom>
            </p:spPr>
          </p:pic>
          <p:sp>
            <p:nvSpPr>
              <p:cNvPr id="6" name="Oval 5"/>
              <p:cNvSpPr/>
              <p:nvPr/>
            </p:nvSpPr>
            <p:spPr>
              <a:xfrm>
                <a:off x="9556595" y="5865540"/>
                <a:ext cx="802888" cy="6503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445083" y="5765180"/>
                <a:ext cx="1025912" cy="3679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p:cNvSpPr/>
            <p:nvPr/>
          </p:nvSpPr>
          <p:spPr>
            <a:xfrm>
              <a:off x="9992562" y="6138554"/>
              <a:ext cx="735837" cy="48307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228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linds(horizontal)">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blinds(horizontal)">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398"/>
            <a:ext cx="10515600" cy="1325563"/>
          </a:xfrm>
        </p:spPr>
        <p:txBody>
          <a:bodyPr/>
          <a:lstStyle/>
          <a:p>
            <a:r>
              <a:rPr lang="en-US" b="1" dirty="0" smtClean="0"/>
              <a:t>Connecting the Bottom </a:t>
            </a:r>
            <a:r>
              <a:rPr lang="en-US" b="1" dirty="0" smtClean="0">
                <a:latin typeface="Consolas" charset="0"/>
                <a:ea typeface="Consolas" charset="0"/>
                <a:cs typeface="Consolas" charset="0"/>
              </a:rPr>
              <a:t>Label</a:t>
            </a:r>
            <a:r>
              <a:rPr lang="en-US" b="1" dirty="0"/>
              <a:t> Property</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200" y="1111624"/>
            <a:ext cx="10515600" cy="5746375"/>
          </a:xfrm>
        </p:spPr>
        <p:txBody>
          <a:bodyPr/>
          <a:lstStyle/>
          <a:p>
            <a:r>
              <a:rPr lang="en-US" dirty="0" smtClean="0"/>
              <a:t>The bottom </a:t>
            </a:r>
            <a:r>
              <a:rPr lang="en-US" dirty="0" smtClean="0">
                <a:latin typeface="Consolas" charset="0"/>
                <a:ea typeface="Consolas" charset="0"/>
                <a:cs typeface="Consolas" charset="0"/>
              </a:rPr>
              <a:t>Label</a:t>
            </a:r>
            <a:r>
              <a:rPr lang="en-US" dirty="0" smtClean="0"/>
              <a:t> (with the words “Hello there!”) also needs to be connected to code, so that we can amend the words according to what’s typed into the </a:t>
            </a:r>
            <a:r>
              <a:rPr lang="en-US" dirty="0" smtClean="0">
                <a:latin typeface="Consolas" charset="0"/>
                <a:ea typeface="Consolas" charset="0"/>
                <a:cs typeface="Consolas" charset="0"/>
              </a:rPr>
              <a:t>Text Field</a:t>
            </a:r>
            <a:r>
              <a:rPr lang="en-US" dirty="0" smtClean="0"/>
              <a:t>.</a:t>
            </a:r>
          </a:p>
          <a:p>
            <a:r>
              <a:rPr lang="en-US" dirty="0" smtClean="0"/>
              <a:t>In order to use this </a:t>
            </a:r>
            <a:r>
              <a:rPr lang="en-US" dirty="0" smtClean="0">
                <a:latin typeface="Consolas" charset="0"/>
                <a:ea typeface="Consolas" charset="0"/>
                <a:cs typeface="Consolas" charset="0"/>
              </a:rPr>
              <a:t>Label</a:t>
            </a:r>
            <a:r>
              <a:rPr lang="en-US" dirty="0" smtClean="0"/>
              <a:t> in the </a:t>
            </a:r>
            <a:r>
              <a:rPr lang="en-US" dirty="0" err="1" smtClean="0"/>
              <a:t>ViewController</a:t>
            </a:r>
            <a:r>
              <a:rPr lang="en-US" dirty="0" smtClean="0"/>
              <a:t> code, we’ll need to create it as another property.</a:t>
            </a:r>
          </a:p>
          <a:p>
            <a:r>
              <a:rPr lang="en-US" dirty="0" smtClean="0"/>
              <a:t>Let’s do the same as what we did for the </a:t>
            </a:r>
            <a:r>
              <a:rPr lang="en-US" dirty="0" smtClean="0">
                <a:latin typeface="Consolas" charset="0"/>
                <a:ea typeface="Consolas" charset="0"/>
                <a:cs typeface="Consolas" charset="0"/>
              </a:rPr>
              <a:t>Text Field</a:t>
            </a:r>
            <a:r>
              <a:rPr lang="en-US" dirty="0" smtClean="0"/>
              <a:t>. Control-drag the bottom </a:t>
            </a:r>
            <a:r>
              <a:rPr lang="en-US" dirty="0" smtClean="0">
                <a:latin typeface="Consolas" charset="0"/>
                <a:ea typeface="Consolas" charset="0"/>
                <a:cs typeface="Consolas" charset="0"/>
              </a:rPr>
              <a:t>Label</a:t>
            </a:r>
            <a:r>
              <a:rPr lang="en-US" dirty="0" smtClean="0"/>
              <a:t> onto the code just below the Text Field property.</a:t>
            </a:r>
          </a:p>
          <a:p>
            <a:r>
              <a:rPr lang="en-US" dirty="0" smtClean="0"/>
              <a:t>In the </a:t>
            </a:r>
            <a:r>
              <a:rPr lang="en-US" dirty="0" err="1" smtClean="0"/>
              <a:t>dlalogue</a:t>
            </a:r>
            <a:r>
              <a:rPr lang="en-US" dirty="0" smtClean="0"/>
              <a:t> box, name the </a:t>
            </a:r>
            <a:r>
              <a:rPr lang="en-US" dirty="0" smtClean="0">
                <a:latin typeface="Consolas" charset="0"/>
                <a:ea typeface="Consolas" charset="0"/>
                <a:cs typeface="Consolas" charset="0"/>
              </a:rPr>
              <a:t>Label</a:t>
            </a:r>
            <a:r>
              <a:rPr lang="en-US" dirty="0" smtClean="0"/>
              <a:t> as </a:t>
            </a:r>
            <a:r>
              <a:rPr lang="en-US" dirty="0" err="1" smtClean="0">
                <a:latin typeface="Consolas" charset="0"/>
                <a:ea typeface="Consolas" charset="0"/>
                <a:cs typeface="Consolas" charset="0"/>
              </a:rPr>
              <a:t>helloThereLabel</a:t>
            </a:r>
            <a:r>
              <a:rPr lang="en-US" dirty="0" smtClean="0"/>
              <a:t>.</a:t>
            </a:r>
          </a:p>
          <a:p>
            <a:endParaRPr lang="en-US" dirty="0"/>
          </a:p>
          <a:p>
            <a:endParaRPr lang="en-US" dirty="0" smtClean="0"/>
          </a:p>
          <a:p>
            <a:endParaRPr lang="en-US" dirty="0" smtClean="0"/>
          </a:p>
          <a:p>
            <a:r>
              <a:rPr lang="en-US" dirty="0" smtClean="0"/>
              <a:t>We now have the </a:t>
            </a:r>
            <a:r>
              <a:rPr lang="en-US" dirty="0" smtClean="0">
                <a:latin typeface="Consolas" charset="0"/>
                <a:ea typeface="Consolas" charset="0"/>
                <a:cs typeface="Consolas" charset="0"/>
              </a:rPr>
              <a:t>Label</a:t>
            </a:r>
            <a:r>
              <a:rPr lang="en-US" dirty="0" smtClean="0"/>
              <a:t> as a </a:t>
            </a:r>
            <a:r>
              <a:rPr lang="en-US" dirty="0" err="1" smtClean="0"/>
              <a:t>ViewController</a:t>
            </a:r>
            <a:r>
              <a:rPr lang="en-US" dirty="0" smtClean="0"/>
              <a:t> property.</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84393" y="4773472"/>
            <a:ext cx="2518927" cy="1334368"/>
          </a:xfrm>
          <a:prstGeom prst="rect">
            <a:avLst/>
          </a:prstGeom>
          <a:ln w="12700">
            <a:solidFill>
              <a:schemeClr val="tx1"/>
            </a:solidFill>
          </a:ln>
        </p:spPr>
      </p:pic>
      <p:sp>
        <p:nvSpPr>
          <p:cNvPr id="5" name="Rectangle 4"/>
          <p:cNvSpPr/>
          <p:nvPr/>
        </p:nvSpPr>
        <p:spPr>
          <a:xfrm>
            <a:off x="2155902" y="5221868"/>
            <a:ext cx="1283986" cy="22302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4016457" y="4999116"/>
            <a:ext cx="7691381" cy="1112167"/>
          </a:xfrm>
          <a:prstGeom prst="rect">
            <a:avLst/>
          </a:prstGeom>
          <a:ln w="12700">
            <a:solidFill>
              <a:schemeClr val="tx1"/>
            </a:solidFill>
          </a:ln>
        </p:spPr>
      </p:pic>
      <p:sp>
        <p:nvSpPr>
          <p:cNvPr id="6" name="TextBox 5"/>
          <p:cNvSpPr txBox="1"/>
          <p:nvPr/>
        </p:nvSpPr>
        <p:spPr>
          <a:xfrm>
            <a:off x="3775238" y="4537812"/>
            <a:ext cx="2931357" cy="523220"/>
          </a:xfrm>
          <a:prstGeom prst="rect">
            <a:avLst/>
          </a:prstGeom>
          <a:noFill/>
        </p:spPr>
        <p:txBody>
          <a:bodyPr wrap="square" rtlCol="0">
            <a:spAutoFit/>
          </a:bodyPr>
          <a:lstStyle/>
          <a:p>
            <a:pPr algn="ctr"/>
            <a:r>
              <a:rPr lang="en-US" sz="2800" b="1" dirty="0" err="1" smtClean="0">
                <a:solidFill>
                  <a:srgbClr val="FF0000"/>
                </a:solidFill>
              </a:rPr>
              <a:t>helloThereLabel</a:t>
            </a:r>
            <a:endParaRPr lang="en-US" sz="2800" b="1" dirty="0">
              <a:solidFill>
                <a:srgbClr val="FF0000"/>
              </a:solidFill>
            </a:endParaRPr>
          </a:p>
        </p:txBody>
      </p:sp>
      <p:cxnSp>
        <p:nvCxnSpPr>
          <p:cNvPr id="7" name="Straight Arrow Connector 6"/>
          <p:cNvCxnSpPr/>
          <p:nvPr/>
        </p:nvCxnSpPr>
        <p:spPr>
          <a:xfrm flipH="1">
            <a:off x="3439888" y="4845664"/>
            <a:ext cx="576570" cy="3762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10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par>
                                <p:cTn id="21" presetID="3" presetClass="entr" presetSubtype="10" fill="hold" grpId="0" nodeType="withEffect">
                                  <p:stCondLst>
                                    <p:cond delay="200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grpId="0" nodeType="withEffect">
                                  <p:stCondLst>
                                    <p:cond delay="200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par>
                                <p:cTn id="27" presetID="3" presetClass="entr" presetSubtype="10" fill="hold" nodeType="withEffect">
                                  <p:stCondLst>
                                    <p:cond delay="200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05"/>
            <a:ext cx="10515600" cy="1325563"/>
          </a:xfrm>
        </p:spPr>
        <p:txBody>
          <a:bodyPr/>
          <a:lstStyle/>
          <a:p>
            <a:r>
              <a:rPr lang="en-US" b="1" dirty="0" smtClean="0"/>
              <a:t>Actions and Event-Driven Programming</a:t>
            </a:r>
            <a:endParaRPr lang="en-US" b="1" dirty="0"/>
          </a:p>
        </p:txBody>
      </p:sp>
      <p:sp>
        <p:nvSpPr>
          <p:cNvPr id="3" name="Content Placeholder 2"/>
          <p:cNvSpPr>
            <a:spLocks noGrp="1"/>
          </p:cNvSpPr>
          <p:nvPr>
            <p:ph idx="1"/>
          </p:nvPr>
        </p:nvSpPr>
        <p:spPr>
          <a:xfrm>
            <a:off x="838200" y="1340168"/>
            <a:ext cx="10515600" cy="5517832"/>
          </a:xfrm>
        </p:spPr>
        <p:txBody>
          <a:bodyPr/>
          <a:lstStyle/>
          <a:p>
            <a:r>
              <a:rPr lang="en-US" dirty="0"/>
              <a:t>Although we have the </a:t>
            </a:r>
            <a:r>
              <a:rPr lang="en-US" dirty="0">
                <a:latin typeface="Consolas" charset="0"/>
                <a:ea typeface="Consolas" charset="0"/>
                <a:cs typeface="Consolas" charset="0"/>
              </a:rPr>
              <a:t>Text Field</a:t>
            </a:r>
            <a:r>
              <a:rPr lang="en-US" dirty="0"/>
              <a:t> and </a:t>
            </a:r>
            <a:r>
              <a:rPr lang="en-US" dirty="0">
                <a:latin typeface="Consolas" charset="0"/>
                <a:ea typeface="Consolas" charset="0"/>
                <a:cs typeface="Consolas" charset="0"/>
              </a:rPr>
              <a:t>Label</a:t>
            </a:r>
            <a:r>
              <a:rPr lang="en-US" dirty="0"/>
              <a:t> as properties in our code, our app doesn’t react to them yet.</a:t>
            </a:r>
          </a:p>
          <a:p>
            <a:r>
              <a:rPr lang="en-US" dirty="0"/>
              <a:t>The next step is to write code so that our app does something with whatever’s typed into the </a:t>
            </a:r>
            <a:r>
              <a:rPr lang="en-US" dirty="0">
                <a:latin typeface="Consolas" charset="0"/>
                <a:ea typeface="Consolas" charset="0"/>
                <a:cs typeface="Consolas" charset="0"/>
              </a:rPr>
              <a:t>Text Field</a:t>
            </a:r>
            <a:r>
              <a:rPr lang="en-US" dirty="0" smtClean="0"/>
              <a:t>.</a:t>
            </a:r>
          </a:p>
          <a:p>
            <a:r>
              <a:rPr lang="en-US" dirty="0" smtClean="0"/>
              <a:t>We need to create an </a:t>
            </a:r>
            <a:r>
              <a:rPr lang="en-US" i="1" dirty="0" smtClean="0"/>
              <a:t>action</a:t>
            </a:r>
            <a:r>
              <a:rPr lang="en-US" dirty="0" smtClean="0"/>
              <a:t>. This is a piece of code that’s linked to something that can happen in the UI.</a:t>
            </a:r>
          </a:p>
          <a:p>
            <a:r>
              <a:rPr lang="en-US" dirty="0" smtClean="0"/>
              <a:t>The user performs actions in the UI that will cause </a:t>
            </a:r>
            <a:r>
              <a:rPr lang="en-US" i="1" dirty="0" smtClean="0"/>
              <a:t>events</a:t>
            </a:r>
            <a:r>
              <a:rPr lang="en-US" dirty="0" smtClean="0"/>
              <a:t> to occur (get triggered) in the app.</a:t>
            </a:r>
          </a:p>
          <a:p>
            <a:r>
              <a:rPr lang="en-US" dirty="0" smtClean="0"/>
              <a:t>The events will cause the appropriate code to be run (we say that the code is </a:t>
            </a:r>
            <a:r>
              <a:rPr lang="en-US" i="1" dirty="0" smtClean="0"/>
              <a:t>executed)</a:t>
            </a:r>
            <a:r>
              <a:rPr lang="en-US" dirty="0" smtClean="0"/>
              <a:t>.</a:t>
            </a:r>
          </a:p>
          <a:p>
            <a:r>
              <a:rPr lang="en-US" dirty="0" smtClean="0"/>
              <a:t>Let’s create an action for the </a:t>
            </a:r>
            <a:r>
              <a:rPr lang="en-US" dirty="0" smtClean="0">
                <a:latin typeface="Consolas" charset="0"/>
                <a:ea typeface="Consolas" charset="0"/>
                <a:cs typeface="Consolas" charset="0"/>
              </a:rPr>
              <a:t>Button</a:t>
            </a:r>
            <a:r>
              <a:rPr lang="en-US" dirty="0" smtClean="0"/>
              <a:t>, so that the </a:t>
            </a:r>
            <a:r>
              <a:rPr lang="en-US" dirty="0" smtClean="0">
                <a:latin typeface="Consolas" charset="0"/>
                <a:ea typeface="Consolas" charset="0"/>
                <a:cs typeface="Consolas" charset="0"/>
              </a:rPr>
              <a:t>Text Field</a:t>
            </a:r>
            <a:r>
              <a:rPr lang="en-US" dirty="0" smtClean="0"/>
              <a:t> is cleared when the button is clicked.</a:t>
            </a:r>
            <a:endParaRPr lang="en-US" dirty="0"/>
          </a:p>
          <a:p>
            <a:endParaRPr lang="en-US" dirty="0"/>
          </a:p>
        </p:txBody>
      </p:sp>
    </p:spTree>
    <p:extLst>
      <p:ext uri="{BB962C8B-B14F-4D97-AF65-F5344CB8AC3E}">
        <p14:creationId xmlns:p14="http://schemas.microsoft.com/office/powerpoint/2010/main" val="136004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6750"/>
            <a:ext cx="6979920" cy="6697980"/>
          </a:xfrm>
        </p:spPr>
        <p:txBody>
          <a:bodyPr>
            <a:normAutofit lnSpcReduction="10000"/>
          </a:bodyPr>
          <a:lstStyle/>
          <a:p>
            <a:r>
              <a:rPr lang="en-US" dirty="0" smtClean="0"/>
              <a:t>Add a MARK comment to the end of the </a:t>
            </a:r>
            <a:r>
              <a:rPr lang="en-US" dirty="0" err="1" smtClean="0">
                <a:latin typeface="Consolas" charset="0"/>
                <a:ea typeface="Consolas" charset="0"/>
                <a:cs typeface="Consolas" charset="0"/>
              </a:rPr>
              <a:t>ViewController.swift</a:t>
            </a:r>
            <a:r>
              <a:rPr lang="en-US" dirty="0" smtClean="0"/>
              <a:t> file (just above the last curly bracket).</a:t>
            </a:r>
            <a:endParaRPr lang="en-US" dirty="0"/>
          </a:p>
          <a:p>
            <a:endParaRPr lang="en-US" sz="1300" dirty="0" smtClean="0"/>
          </a:p>
          <a:p>
            <a:r>
              <a:rPr lang="en-US" dirty="0" smtClean="0"/>
              <a:t>We’ll add the action code below this line.</a:t>
            </a:r>
          </a:p>
          <a:p>
            <a:endParaRPr lang="en-US" sz="1300" dirty="0"/>
          </a:p>
          <a:p>
            <a:r>
              <a:rPr lang="en-US" dirty="0"/>
              <a:t>Control-drag the </a:t>
            </a:r>
            <a:r>
              <a:rPr lang="en-US" dirty="0" smtClean="0">
                <a:latin typeface="Consolas" charset="0"/>
                <a:ea typeface="Consolas" charset="0"/>
                <a:cs typeface="Consolas" charset="0"/>
              </a:rPr>
              <a:t>Button </a:t>
            </a:r>
            <a:r>
              <a:rPr lang="en-US" dirty="0" smtClean="0"/>
              <a:t>from </a:t>
            </a:r>
            <a:r>
              <a:rPr lang="en-US" dirty="0"/>
              <a:t>the canvas (in </a:t>
            </a:r>
            <a:r>
              <a:rPr lang="en-US" dirty="0" err="1">
                <a:latin typeface="Consolas" charset="0"/>
                <a:ea typeface="Consolas" charset="0"/>
                <a:cs typeface="Consolas" charset="0"/>
              </a:rPr>
              <a:t>main.storyboard</a:t>
            </a:r>
            <a:r>
              <a:rPr lang="en-US" dirty="0"/>
              <a:t>) to the code in the Assistant editor. Drag it to the area just below the MARK comment</a:t>
            </a:r>
            <a:r>
              <a:rPr lang="en-US" dirty="0" smtClean="0"/>
              <a:t>.</a:t>
            </a:r>
          </a:p>
          <a:p>
            <a:endParaRPr lang="en-US" sz="1300" dirty="0"/>
          </a:p>
          <a:p>
            <a:r>
              <a:rPr lang="en-US" dirty="0" smtClean="0"/>
              <a:t>In the dialogue box that appears, for the Name field, type in </a:t>
            </a:r>
            <a:r>
              <a:rPr lang="en-US" dirty="0" err="1" smtClean="0">
                <a:latin typeface="Consolas" charset="0"/>
                <a:ea typeface="Consolas" charset="0"/>
                <a:cs typeface="Consolas" charset="0"/>
              </a:rPr>
              <a:t>resetNameTextField</a:t>
            </a:r>
            <a:r>
              <a:rPr lang="en-US" dirty="0" smtClean="0"/>
              <a:t>.</a:t>
            </a:r>
          </a:p>
          <a:p>
            <a:endParaRPr lang="en-US" sz="1300" dirty="0"/>
          </a:p>
          <a:p>
            <a:r>
              <a:rPr lang="en-US" dirty="0"/>
              <a:t>C</a:t>
            </a:r>
            <a:r>
              <a:rPr lang="en-US" dirty="0" smtClean="0"/>
              <a:t>hange the Connection type to </a:t>
            </a:r>
            <a:r>
              <a:rPr lang="en-US" dirty="0" smtClean="0">
                <a:latin typeface="Consolas" charset="0"/>
                <a:ea typeface="Consolas" charset="0"/>
                <a:cs typeface="Consolas" charset="0"/>
              </a:rPr>
              <a:t>Action</a:t>
            </a:r>
            <a:r>
              <a:rPr lang="en-US" dirty="0" smtClean="0"/>
              <a:t>.</a:t>
            </a:r>
          </a:p>
          <a:p>
            <a:endParaRPr lang="en-US" sz="1200" dirty="0"/>
          </a:p>
          <a:p>
            <a:r>
              <a:rPr lang="en-US" dirty="0" smtClean="0"/>
              <a:t>And change the Type to </a:t>
            </a:r>
            <a:r>
              <a:rPr lang="en-US" dirty="0" err="1" smtClean="0">
                <a:latin typeface="Consolas" charset="0"/>
                <a:ea typeface="Consolas" charset="0"/>
                <a:cs typeface="Consolas" charset="0"/>
              </a:rPr>
              <a:t>UIButton</a:t>
            </a:r>
            <a:r>
              <a:rPr lang="en-US" dirty="0" smtClean="0"/>
              <a:t>. Click Connect.</a:t>
            </a:r>
            <a:endParaRPr lang="en-US" dirty="0"/>
          </a:p>
          <a:p>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7974872" y="224955"/>
            <a:ext cx="3398521" cy="1158240"/>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7974872" y="4242351"/>
            <a:ext cx="3812015" cy="2305405"/>
          </a:xfrm>
          <a:prstGeom prst="rect">
            <a:avLst/>
          </a:prstGeom>
          <a:ln w="12700">
            <a:solidFill>
              <a:schemeClr val="tx1"/>
            </a:solidFill>
          </a:ln>
        </p:spPr>
      </p:pic>
      <p:sp>
        <p:nvSpPr>
          <p:cNvPr id="7" name="Rectangle 6"/>
          <p:cNvSpPr/>
          <p:nvPr/>
        </p:nvSpPr>
        <p:spPr>
          <a:xfrm>
            <a:off x="9504535" y="4990011"/>
            <a:ext cx="1868857"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855584" y="2795149"/>
            <a:ext cx="3297898" cy="523220"/>
          </a:xfrm>
          <a:prstGeom prst="rect">
            <a:avLst/>
          </a:prstGeom>
          <a:noFill/>
        </p:spPr>
        <p:txBody>
          <a:bodyPr wrap="square" rtlCol="0">
            <a:spAutoFit/>
          </a:bodyPr>
          <a:lstStyle/>
          <a:p>
            <a:pPr algn="ctr"/>
            <a:r>
              <a:rPr lang="en-US" sz="2800" b="1" dirty="0" err="1" smtClean="0">
                <a:solidFill>
                  <a:srgbClr val="FF0000"/>
                </a:solidFill>
              </a:rPr>
              <a:t>resetNameTextField</a:t>
            </a:r>
            <a:endParaRPr lang="en-US" sz="2800" b="1" dirty="0">
              <a:solidFill>
                <a:srgbClr val="FF0000"/>
              </a:solidFill>
            </a:endParaRPr>
          </a:p>
        </p:txBody>
      </p:sp>
      <p:cxnSp>
        <p:nvCxnSpPr>
          <p:cNvPr id="9" name="Straight Arrow Connector 8"/>
          <p:cNvCxnSpPr/>
          <p:nvPr/>
        </p:nvCxnSpPr>
        <p:spPr>
          <a:xfrm>
            <a:off x="9297584" y="3239386"/>
            <a:ext cx="206951" cy="175062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504534" y="4421289"/>
            <a:ext cx="1868857"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endCxn id="13" idx="0"/>
          </p:cNvCxnSpPr>
          <p:nvPr/>
        </p:nvCxnSpPr>
        <p:spPr>
          <a:xfrm flipH="1">
            <a:off x="10438963" y="3801477"/>
            <a:ext cx="91254" cy="6198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619818" y="3368052"/>
            <a:ext cx="2051778" cy="523220"/>
          </a:xfrm>
          <a:prstGeom prst="rect">
            <a:avLst/>
          </a:prstGeom>
          <a:noFill/>
        </p:spPr>
        <p:txBody>
          <a:bodyPr wrap="square" rtlCol="0">
            <a:spAutoFit/>
          </a:bodyPr>
          <a:lstStyle/>
          <a:p>
            <a:pPr algn="ctr"/>
            <a:r>
              <a:rPr lang="en-US" sz="2800" b="1" dirty="0" smtClean="0">
                <a:solidFill>
                  <a:srgbClr val="FF0000"/>
                </a:solidFill>
              </a:rPr>
              <a:t>Action</a:t>
            </a:r>
            <a:endParaRPr lang="en-US" sz="2800" b="1" dirty="0">
              <a:solidFill>
                <a:srgbClr val="FF0000"/>
              </a:solidFill>
            </a:endParaRPr>
          </a:p>
        </p:txBody>
      </p:sp>
      <p:sp>
        <p:nvSpPr>
          <p:cNvPr id="17" name="Rectangle 16"/>
          <p:cNvSpPr/>
          <p:nvPr/>
        </p:nvSpPr>
        <p:spPr>
          <a:xfrm>
            <a:off x="9504533" y="5301304"/>
            <a:ext cx="1868857"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endCxn id="17" idx="1"/>
          </p:cNvCxnSpPr>
          <p:nvPr/>
        </p:nvCxnSpPr>
        <p:spPr>
          <a:xfrm>
            <a:off x="8025071" y="3992611"/>
            <a:ext cx="1479462" cy="144104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017107" y="3549761"/>
            <a:ext cx="2051778" cy="523220"/>
          </a:xfrm>
          <a:prstGeom prst="rect">
            <a:avLst/>
          </a:prstGeom>
          <a:noFill/>
        </p:spPr>
        <p:txBody>
          <a:bodyPr wrap="square" rtlCol="0">
            <a:spAutoFit/>
          </a:bodyPr>
          <a:lstStyle/>
          <a:p>
            <a:pPr algn="ctr"/>
            <a:r>
              <a:rPr lang="en-US" sz="2800" b="1" dirty="0" err="1" smtClean="0">
                <a:solidFill>
                  <a:srgbClr val="FF0000"/>
                </a:solidFill>
              </a:rPr>
              <a:t>UIButton</a:t>
            </a:r>
            <a:endParaRPr lang="en-US" sz="2800" b="1" dirty="0">
              <a:solidFill>
                <a:srgbClr val="FF0000"/>
              </a:solidFill>
            </a:endParaRPr>
          </a:p>
        </p:txBody>
      </p:sp>
      <p:sp>
        <p:nvSpPr>
          <p:cNvPr id="39" name="Rectangle 38"/>
          <p:cNvSpPr/>
          <p:nvPr/>
        </p:nvSpPr>
        <p:spPr>
          <a:xfrm>
            <a:off x="10484591" y="6178704"/>
            <a:ext cx="888800" cy="2716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07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par>
                                <p:cTn id="27" presetID="3"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blinds(horizontal)">
                                      <p:cBhvr>
                                        <p:cTn id="34" dur="500"/>
                                        <p:tgtEl>
                                          <p:spTgt spid="3">
                                            <p:txEl>
                                              <p:pRg st="8" end="8"/>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par>
                                <p:cTn id="38" presetID="3" presetClass="entr" presetSubtype="1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linds(horizontal)">
                                      <p:cBhvr>
                                        <p:cTn id="40" dur="500"/>
                                        <p:tgtEl>
                                          <p:spTgt spid="14"/>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linds(horizontal)">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blinds(horizontal)">
                                      <p:cBhvr>
                                        <p:cTn id="48" dur="500"/>
                                        <p:tgtEl>
                                          <p:spTgt spid="3">
                                            <p:txEl>
                                              <p:pRg st="10" end="10"/>
                                            </p:txEl>
                                          </p:spTgt>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blinds(horizontal)">
                                      <p:cBhvr>
                                        <p:cTn id="51" dur="500"/>
                                        <p:tgtEl>
                                          <p:spTgt spid="17"/>
                                        </p:tgtEl>
                                      </p:cBhvr>
                                    </p:animEffect>
                                  </p:childTnLst>
                                </p:cTn>
                              </p:par>
                              <p:par>
                                <p:cTn id="52" presetID="3" presetClass="entr" presetSubtype="10"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blinds(horizontal)">
                                      <p:cBhvr>
                                        <p:cTn id="54" dur="500"/>
                                        <p:tgtEl>
                                          <p:spTgt spid="18"/>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linds(horizontal)">
                                      <p:cBhvr>
                                        <p:cTn id="57" dur="500"/>
                                        <p:tgtEl>
                                          <p:spTgt spid="19"/>
                                        </p:tgtEl>
                                      </p:cBhvr>
                                    </p:animEffect>
                                  </p:childTnLst>
                                </p:cTn>
                              </p:par>
                              <p:par>
                                <p:cTn id="58" presetID="3" presetClass="entr" presetSubtype="10" fill="hold" grpId="0" nodeType="withEffect">
                                  <p:stCondLst>
                                    <p:cond delay="2000"/>
                                  </p:stCondLst>
                                  <p:childTnLst>
                                    <p:set>
                                      <p:cBhvr>
                                        <p:cTn id="59" dur="1" fill="hold">
                                          <p:stCondLst>
                                            <p:cond delay="0"/>
                                          </p:stCondLst>
                                        </p:cTn>
                                        <p:tgtEl>
                                          <p:spTgt spid="39"/>
                                        </p:tgtEl>
                                        <p:attrNameLst>
                                          <p:attrName>style.visibility</p:attrName>
                                        </p:attrNameLst>
                                      </p:cBhvr>
                                      <p:to>
                                        <p:strVal val="visible"/>
                                      </p:to>
                                    </p:set>
                                    <p:animEffect transition="in" filter="blinds(horizontal)">
                                      <p:cBhvr>
                                        <p:cTn id="6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3" grpId="0" animBg="1"/>
      <p:bldP spid="15" grpId="0"/>
      <p:bldP spid="17" grpId="0" animBg="1"/>
      <p:bldP spid="19" grpId="0"/>
      <p:bldP spid="3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1450"/>
            <a:ext cx="10515600" cy="6743700"/>
          </a:xfrm>
        </p:spPr>
        <p:txBody>
          <a:bodyPr>
            <a:normAutofit fontScale="92500" lnSpcReduction="10000"/>
          </a:bodyPr>
          <a:lstStyle/>
          <a:p>
            <a:r>
              <a:rPr lang="en-US" dirty="0" err="1" smtClean="0"/>
              <a:t>Xcode</a:t>
            </a:r>
            <a:r>
              <a:rPr lang="en-US" dirty="0" smtClean="0"/>
              <a:t> generates the action method:</a:t>
            </a:r>
          </a:p>
          <a:p>
            <a:endParaRPr lang="en-US" dirty="0"/>
          </a:p>
          <a:p>
            <a:endParaRPr lang="en-US" dirty="0" smtClean="0"/>
          </a:p>
          <a:p>
            <a:endParaRPr lang="en-US" dirty="0"/>
          </a:p>
          <a:p>
            <a:endParaRPr lang="en-US" sz="1300" dirty="0"/>
          </a:p>
          <a:p>
            <a:r>
              <a:rPr lang="en-US" dirty="0" err="1">
                <a:solidFill>
                  <a:srgbClr val="0070C0"/>
                </a:solidFill>
                <a:latin typeface="Consolas" charset="0"/>
                <a:ea typeface="Consolas" charset="0"/>
                <a:cs typeface="Consolas" charset="0"/>
              </a:rPr>
              <a:t>f</a:t>
            </a:r>
            <a:r>
              <a:rPr lang="en-US" dirty="0" err="1" smtClean="0">
                <a:solidFill>
                  <a:srgbClr val="0070C0"/>
                </a:solidFill>
                <a:latin typeface="Consolas" charset="0"/>
                <a:ea typeface="Consolas" charset="0"/>
                <a:cs typeface="Consolas" charset="0"/>
              </a:rPr>
              <a:t>unc</a:t>
            </a:r>
            <a:r>
              <a:rPr lang="en-US" dirty="0" smtClean="0"/>
              <a:t> means that this block of code is a </a:t>
            </a:r>
            <a:r>
              <a:rPr lang="en-US" i="1" dirty="0" smtClean="0"/>
              <a:t>function</a:t>
            </a:r>
            <a:r>
              <a:rPr lang="en-US" dirty="0" smtClean="0"/>
              <a:t>. A function is a block of code that can be reused. Reusing code helps to keep our code neater (by not repeating code) and also makes it easier to write code.</a:t>
            </a:r>
          </a:p>
          <a:p>
            <a:endParaRPr lang="en-US" sz="1400" dirty="0"/>
          </a:p>
          <a:p>
            <a:r>
              <a:rPr lang="en-US" dirty="0" smtClean="0"/>
              <a:t>The name of this function is </a:t>
            </a:r>
            <a:r>
              <a:rPr lang="en-US" dirty="0" err="1" smtClean="0">
                <a:solidFill>
                  <a:srgbClr val="0070C0"/>
                </a:solidFill>
                <a:latin typeface="Consolas" charset="0"/>
                <a:ea typeface="Consolas" charset="0"/>
                <a:cs typeface="Consolas" charset="0"/>
              </a:rPr>
              <a:t>resetNameTextField</a:t>
            </a:r>
            <a:r>
              <a:rPr lang="en-US" dirty="0" smtClean="0"/>
              <a:t>.</a:t>
            </a:r>
          </a:p>
          <a:p>
            <a:endParaRPr lang="en-US" sz="1300" dirty="0"/>
          </a:p>
          <a:p>
            <a:r>
              <a:rPr lang="en-US" dirty="0" smtClean="0"/>
              <a:t>Since this action is triggered by a </a:t>
            </a:r>
            <a:r>
              <a:rPr lang="en-US" dirty="0" smtClean="0">
                <a:latin typeface="Consolas" charset="0"/>
                <a:ea typeface="Consolas" charset="0"/>
                <a:cs typeface="Consolas" charset="0"/>
              </a:rPr>
              <a:t>Button</a:t>
            </a:r>
            <a:r>
              <a:rPr lang="en-US" dirty="0" smtClean="0"/>
              <a:t> object, the </a:t>
            </a:r>
            <a:r>
              <a:rPr lang="en-US" dirty="0" smtClean="0">
                <a:solidFill>
                  <a:srgbClr val="0070C0"/>
                </a:solidFill>
                <a:latin typeface="Consolas" charset="0"/>
                <a:ea typeface="Consolas" charset="0"/>
                <a:cs typeface="Consolas" charset="0"/>
              </a:rPr>
              <a:t>sender</a:t>
            </a:r>
            <a:r>
              <a:rPr lang="en-US" dirty="0" smtClean="0"/>
              <a:t> is </a:t>
            </a:r>
            <a:r>
              <a:rPr lang="en-US" dirty="0" err="1" smtClean="0">
                <a:solidFill>
                  <a:srgbClr val="0070C0"/>
                </a:solidFill>
                <a:latin typeface="Consolas" charset="0"/>
                <a:ea typeface="Consolas" charset="0"/>
                <a:cs typeface="Consolas" charset="0"/>
              </a:rPr>
              <a:t>UIButton</a:t>
            </a:r>
            <a:r>
              <a:rPr lang="en-US" dirty="0" smtClean="0"/>
              <a:t>.</a:t>
            </a:r>
          </a:p>
          <a:p>
            <a:endParaRPr lang="en-US" sz="1300" dirty="0"/>
          </a:p>
          <a:p>
            <a:r>
              <a:rPr lang="en-US" dirty="0"/>
              <a:t>In object-oriented programming, functions are called </a:t>
            </a:r>
            <a:r>
              <a:rPr lang="en-US" i="1" dirty="0"/>
              <a:t>methods</a:t>
            </a:r>
            <a:r>
              <a:rPr lang="en-US" dirty="0"/>
              <a:t>.</a:t>
            </a:r>
          </a:p>
          <a:p>
            <a:endParaRPr lang="en-US" sz="1300" dirty="0" smtClean="0"/>
          </a:p>
          <a:p>
            <a:r>
              <a:rPr lang="en-US" dirty="0">
                <a:solidFill>
                  <a:srgbClr val="0070C0"/>
                </a:solidFill>
                <a:latin typeface="Consolas" charset="0"/>
                <a:ea typeface="Consolas" charset="0"/>
                <a:cs typeface="Consolas" charset="0"/>
              </a:rPr>
              <a:t>@</a:t>
            </a:r>
            <a:r>
              <a:rPr lang="en-US" dirty="0" err="1">
                <a:solidFill>
                  <a:srgbClr val="0070C0"/>
                </a:solidFill>
                <a:latin typeface="Consolas" charset="0"/>
                <a:ea typeface="Consolas" charset="0"/>
                <a:cs typeface="Consolas" charset="0"/>
              </a:rPr>
              <a:t>IBAction</a:t>
            </a:r>
            <a:r>
              <a:rPr lang="en-US" dirty="0"/>
              <a:t> means that this method is an action. The storyboard </a:t>
            </a:r>
            <a:r>
              <a:rPr lang="en-US" dirty="0">
                <a:latin typeface="Consolas" charset="0"/>
                <a:ea typeface="Consolas" charset="0"/>
                <a:cs typeface="Consolas" charset="0"/>
              </a:rPr>
              <a:t>Button</a:t>
            </a:r>
            <a:r>
              <a:rPr lang="en-US" dirty="0"/>
              <a:t> object connects to this action</a:t>
            </a:r>
            <a:r>
              <a:rPr lang="en-US" dirty="0" smtClean="0"/>
              <a:t>.</a:t>
            </a:r>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1146203" y="749355"/>
            <a:ext cx="7282798" cy="1003245"/>
          </a:xfrm>
          <a:prstGeom prst="rect">
            <a:avLst/>
          </a:prstGeom>
          <a:ln w="12700">
            <a:solidFill>
              <a:schemeClr val="tx1"/>
            </a:solidFill>
          </a:ln>
        </p:spPr>
      </p:pic>
    </p:spTree>
    <p:extLst>
      <p:ext uri="{BB962C8B-B14F-4D97-AF65-F5344CB8AC3E}">
        <p14:creationId xmlns:p14="http://schemas.microsoft.com/office/powerpoint/2010/main" val="169358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linds(horizontal)">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blinds(horizontal)">
                                      <p:cBhvr>
                                        <p:cTn id="17" dur="500"/>
                                        <p:tgtEl>
                                          <p:spTgt spid="3">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11" end="11"/>
                                            </p:txEl>
                                          </p:spTgt>
                                        </p:tgtEl>
                                        <p:attrNameLst>
                                          <p:attrName>style.visibility</p:attrName>
                                        </p:attrNameLst>
                                      </p:cBhvr>
                                      <p:to>
                                        <p:strVal val="visible"/>
                                      </p:to>
                                    </p:set>
                                    <p:animEffect transition="in" filter="blinds(horizontal)">
                                      <p:cBhvr>
                                        <p:cTn id="22" dur="500"/>
                                        <p:tgtEl>
                                          <p:spTgt spid="3">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animEffect transition="in" filter="blinds(horizontal)">
                                      <p:cBhvr>
                                        <p:cTn id="2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5324"/>
            <a:ext cx="10515600" cy="6283388"/>
          </a:xfrm>
        </p:spPr>
        <p:txBody>
          <a:bodyPr>
            <a:normAutofit fontScale="92500" lnSpcReduction="20000"/>
          </a:bodyPr>
          <a:lstStyle/>
          <a:p>
            <a:r>
              <a:rPr lang="en-US" dirty="0" smtClean="0"/>
              <a:t>Whenever the </a:t>
            </a:r>
            <a:r>
              <a:rPr lang="en-US" dirty="0" smtClean="0">
                <a:latin typeface="Consolas" charset="0"/>
                <a:ea typeface="Consolas" charset="0"/>
                <a:cs typeface="Consolas" charset="0"/>
              </a:rPr>
              <a:t>Button</a:t>
            </a:r>
            <a:r>
              <a:rPr lang="en-US" dirty="0" smtClean="0"/>
              <a:t> object is clicked, the </a:t>
            </a:r>
            <a:r>
              <a:rPr lang="en-US" dirty="0" err="1" smtClean="0">
                <a:solidFill>
                  <a:srgbClr val="0070C0"/>
                </a:solidFill>
                <a:latin typeface="Consolas" charset="0"/>
                <a:ea typeface="Consolas" charset="0"/>
                <a:cs typeface="Consolas" charset="0"/>
              </a:rPr>
              <a:t>resetNameTextField</a:t>
            </a:r>
            <a:r>
              <a:rPr lang="en-US" dirty="0" smtClean="0"/>
              <a:t> action method is triggered in our code.</a:t>
            </a:r>
          </a:p>
          <a:p>
            <a:endParaRPr lang="en-US" sz="1300" dirty="0"/>
          </a:p>
          <a:p>
            <a:r>
              <a:rPr lang="en-US" dirty="0" smtClean="0"/>
              <a:t>So let’s add in the code that resets the name Text Field. Add the following code so that the </a:t>
            </a:r>
            <a:r>
              <a:rPr lang="en-US" dirty="0" err="1" smtClean="0">
                <a:solidFill>
                  <a:srgbClr val="0070C0"/>
                </a:solidFill>
                <a:latin typeface="Consolas" charset="0"/>
                <a:ea typeface="Consolas" charset="0"/>
                <a:cs typeface="Consolas" charset="0"/>
              </a:rPr>
              <a:t>resetNameTextField</a:t>
            </a:r>
            <a:r>
              <a:rPr lang="en-US" dirty="0" smtClean="0"/>
              <a:t> method looks like this:</a:t>
            </a:r>
          </a:p>
          <a:p>
            <a:endParaRPr lang="en-US" dirty="0"/>
          </a:p>
          <a:p>
            <a:endParaRPr lang="en-US" dirty="0" smtClean="0"/>
          </a:p>
          <a:p>
            <a:endParaRPr lang="en-US" dirty="0"/>
          </a:p>
          <a:p>
            <a:endParaRPr lang="en-US" dirty="0" smtClean="0"/>
          </a:p>
          <a:p>
            <a:endParaRPr lang="en-US" sz="5200" dirty="0"/>
          </a:p>
          <a:p>
            <a:r>
              <a:rPr lang="en-US" dirty="0" smtClean="0"/>
              <a:t>Both the </a:t>
            </a:r>
            <a:r>
              <a:rPr lang="en-US" dirty="0" err="1" smtClean="0">
                <a:solidFill>
                  <a:srgbClr val="0070C0"/>
                </a:solidFill>
                <a:latin typeface="Consolas" charset="0"/>
                <a:ea typeface="Consolas" charset="0"/>
                <a:cs typeface="Consolas" charset="0"/>
              </a:rPr>
              <a:t>nameTextField</a:t>
            </a:r>
            <a:r>
              <a:rPr lang="en-US" dirty="0" smtClean="0"/>
              <a:t> and </a:t>
            </a:r>
            <a:r>
              <a:rPr lang="en-US" dirty="0" err="1" smtClean="0">
                <a:solidFill>
                  <a:srgbClr val="0070C0"/>
                </a:solidFill>
                <a:latin typeface="Consolas" charset="0"/>
                <a:ea typeface="Consolas" charset="0"/>
                <a:cs typeface="Consolas" charset="0"/>
              </a:rPr>
              <a:t>helloThereLabel</a:t>
            </a:r>
            <a:r>
              <a:rPr lang="en-US" dirty="0" smtClean="0"/>
              <a:t> have a </a:t>
            </a:r>
            <a:r>
              <a:rPr lang="en-US" dirty="0" smtClean="0">
                <a:solidFill>
                  <a:srgbClr val="0070C0"/>
                </a:solidFill>
                <a:latin typeface="Consolas" charset="0"/>
                <a:ea typeface="Consolas" charset="0"/>
                <a:cs typeface="Consolas" charset="0"/>
              </a:rPr>
              <a:t>text</a:t>
            </a:r>
            <a:r>
              <a:rPr lang="en-US" dirty="0" smtClean="0"/>
              <a:t> property. </a:t>
            </a:r>
          </a:p>
          <a:p>
            <a:endParaRPr lang="en-US" sz="1300" dirty="0"/>
          </a:p>
          <a:p>
            <a:r>
              <a:rPr lang="en-US" dirty="0" smtClean="0"/>
              <a:t>The value of a </a:t>
            </a:r>
            <a:r>
              <a:rPr lang="en-US" dirty="0" smtClean="0">
                <a:latin typeface="Consolas" charset="0"/>
                <a:ea typeface="Consolas" charset="0"/>
                <a:cs typeface="Consolas" charset="0"/>
              </a:rPr>
              <a:t>Text Field</a:t>
            </a:r>
            <a:r>
              <a:rPr lang="en-US" dirty="0" smtClean="0"/>
              <a:t>’s </a:t>
            </a:r>
            <a:r>
              <a:rPr lang="en-US" dirty="0" smtClean="0">
                <a:solidFill>
                  <a:srgbClr val="0070C0"/>
                </a:solidFill>
                <a:latin typeface="Consolas" charset="0"/>
                <a:ea typeface="Consolas" charset="0"/>
                <a:cs typeface="Consolas" charset="0"/>
              </a:rPr>
              <a:t>text</a:t>
            </a:r>
            <a:r>
              <a:rPr lang="en-US" dirty="0" smtClean="0"/>
              <a:t> property is whatever text has been typed into the </a:t>
            </a:r>
            <a:r>
              <a:rPr lang="en-US" dirty="0" smtClean="0">
                <a:latin typeface="Consolas" charset="0"/>
                <a:ea typeface="Consolas" charset="0"/>
                <a:cs typeface="Consolas" charset="0"/>
              </a:rPr>
              <a:t>Text Field</a:t>
            </a:r>
            <a:r>
              <a:rPr lang="en-US" dirty="0" smtClean="0"/>
              <a:t>.</a:t>
            </a:r>
          </a:p>
          <a:p>
            <a:endParaRPr lang="en-US" sz="1300" dirty="0"/>
          </a:p>
          <a:p>
            <a:r>
              <a:rPr lang="en-US" dirty="0" smtClean="0"/>
              <a:t>The value of a </a:t>
            </a:r>
            <a:r>
              <a:rPr lang="en-US" dirty="0" smtClean="0">
                <a:latin typeface="Consolas" charset="0"/>
                <a:ea typeface="Consolas" charset="0"/>
                <a:cs typeface="Consolas" charset="0"/>
              </a:rPr>
              <a:t>Label</a:t>
            </a:r>
            <a:r>
              <a:rPr lang="en-US" dirty="0" smtClean="0">
                <a:ea typeface="Calibri Light" charset="0"/>
                <a:cs typeface="Calibri Light" charset="0"/>
              </a:rPr>
              <a:t>’s</a:t>
            </a:r>
            <a:r>
              <a:rPr lang="en-US" dirty="0" smtClean="0"/>
              <a:t> </a:t>
            </a:r>
            <a:r>
              <a:rPr lang="en-US" dirty="0" smtClean="0">
                <a:solidFill>
                  <a:srgbClr val="0070C0"/>
                </a:solidFill>
                <a:latin typeface="Consolas" charset="0"/>
                <a:ea typeface="Consolas" charset="0"/>
                <a:cs typeface="Consolas" charset="0"/>
              </a:rPr>
              <a:t>text</a:t>
            </a:r>
            <a:r>
              <a:rPr lang="en-US" dirty="0" smtClean="0"/>
              <a:t> property is the text that’s displayed in the </a:t>
            </a:r>
            <a:r>
              <a:rPr lang="en-US" dirty="0" smtClean="0">
                <a:latin typeface="Consolas" charset="0"/>
                <a:ea typeface="Consolas" charset="0"/>
                <a:cs typeface="Consolas" charset="0"/>
              </a:rPr>
              <a:t>label</a:t>
            </a:r>
            <a:r>
              <a:rPr lang="en-US" dirty="0" smtClean="0"/>
              <a:t> on the canvas.</a:t>
            </a:r>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3405" y="2099784"/>
            <a:ext cx="8380387" cy="1800413"/>
          </a:xfrm>
          <a:prstGeom prst="rect">
            <a:avLst/>
          </a:prstGeom>
          <a:ln w="12700">
            <a:solidFill>
              <a:schemeClr val="tx1"/>
            </a:solidFill>
          </a:ln>
        </p:spPr>
      </p:pic>
    </p:spTree>
    <p:extLst>
      <p:ext uri="{BB962C8B-B14F-4D97-AF65-F5344CB8AC3E}">
        <p14:creationId xmlns:p14="http://schemas.microsoft.com/office/powerpoint/2010/main" val="168944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blinds(horizontal)">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blinds(horizontal)">
                                      <p:cBhvr>
                                        <p:cTn id="20" dur="500"/>
                                        <p:tgtEl>
                                          <p:spTgt spid="3">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animEffect transition="in" filter="blinds(horizontal)">
                                      <p:cBhvr>
                                        <p:cTn id="2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866626" y="3723759"/>
            <a:ext cx="3828633" cy="2676602"/>
          </a:xfrm>
          <a:prstGeom prst="rect">
            <a:avLst/>
          </a:prstGeom>
          <a:ln w="12700">
            <a:solidFill>
              <a:schemeClr val="tx1"/>
            </a:solidFill>
          </a:ln>
        </p:spPr>
      </p:pic>
      <p:pic>
        <p:nvPicPr>
          <p:cNvPr id="32" name="Picture 31"/>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648243" y="3723759"/>
            <a:ext cx="3828633" cy="2676602"/>
          </a:xfrm>
          <a:prstGeom prst="rect">
            <a:avLst/>
          </a:prstGeom>
          <a:ln w="12700">
            <a:solidFill>
              <a:schemeClr val="tx1"/>
            </a:solidFill>
          </a:ln>
        </p:spPr>
      </p:pic>
      <p:sp>
        <p:nvSpPr>
          <p:cNvPr id="3" name="Content Placeholder 2"/>
          <p:cNvSpPr>
            <a:spLocks noGrp="1"/>
          </p:cNvSpPr>
          <p:nvPr>
            <p:ph idx="1"/>
          </p:nvPr>
        </p:nvSpPr>
        <p:spPr>
          <a:xfrm>
            <a:off x="838200" y="429208"/>
            <a:ext cx="10515600" cy="5747755"/>
          </a:xfrm>
        </p:spPr>
        <p:txBody>
          <a:bodyPr/>
          <a:lstStyle/>
          <a:p>
            <a:r>
              <a:rPr lang="en-US" dirty="0" smtClean="0"/>
              <a:t>Run the app in the simulator.</a:t>
            </a:r>
          </a:p>
          <a:p>
            <a:endParaRPr lang="en-US" dirty="0"/>
          </a:p>
          <a:p>
            <a:r>
              <a:rPr lang="en-US" dirty="0" smtClean="0"/>
              <a:t>Test it out by typing something into the name Text Field and tapping the “Reset name” button.</a:t>
            </a:r>
          </a:p>
          <a:p>
            <a:endParaRPr lang="en-US" dirty="0"/>
          </a:p>
          <a:p>
            <a:r>
              <a:rPr lang="en-US" dirty="0" smtClean="0"/>
              <a:t>The Text Field will become blank again.</a:t>
            </a:r>
            <a:endParaRPr lang="en-US" dirty="0"/>
          </a:p>
        </p:txBody>
      </p:sp>
      <p:sp>
        <p:nvSpPr>
          <p:cNvPr id="6" name="TextBox 5"/>
          <p:cNvSpPr txBox="1"/>
          <p:nvPr/>
        </p:nvSpPr>
        <p:spPr>
          <a:xfrm>
            <a:off x="2051644" y="4612452"/>
            <a:ext cx="4273611" cy="461665"/>
          </a:xfrm>
          <a:prstGeom prst="rect">
            <a:avLst/>
          </a:prstGeom>
          <a:noFill/>
        </p:spPr>
        <p:txBody>
          <a:bodyPr wrap="square" rtlCol="0">
            <a:spAutoFit/>
          </a:bodyPr>
          <a:lstStyle/>
          <a:p>
            <a:r>
              <a:rPr lang="en-US" sz="2400" b="1" dirty="0" smtClean="0">
                <a:solidFill>
                  <a:srgbClr val="FF0000"/>
                </a:solidFill>
              </a:rPr>
              <a:t>1. Type into the name Text Field</a:t>
            </a:r>
            <a:endParaRPr lang="en-US" sz="2400" b="1" dirty="0">
              <a:solidFill>
                <a:srgbClr val="FF0000"/>
              </a:solidFill>
            </a:endParaRPr>
          </a:p>
        </p:txBody>
      </p:sp>
      <p:sp>
        <p:nvSpPr>
          <p:cNvPr id="7" name="TextBox 6"/>
          <p:cNvSpPr txBox="1"/>
          <p:nvPr/>
        </p:nvSpPr>
        <p:spPr>
          <a:xfrm>
            <a:off x="2051644" y="5832246"/>
            <a:ext cx="4332157" cy="461665"/>
          </a:xfrm>
          <a:prstGeom prst="rect">
            <a:avLst/>
          </a:prstGeom>
          <a:noFill/>
        </p:spPr>
        <p:txBody>
          <a:bodyPr wrap="square" rtlCol="0">
            <a:spAutoFit/>
          </a:bodyPr>
          <a:lstStyle/>
          <a:p>
            <a:r>
              <a:rPr lang="en-US" sz="2400" b="1" dirty="0" smtClean="0">
                <a:solidFill>
                  <a:srgbClr val="FF0000"/>
                </a:solidFill>
              </a:rPr>
              <a:t>2. Click the “Reset name” button</a:t>
            </a:r>
            <a:endParaRPr lang="en-US" sz="2400" b="1" dirty="0">
              <a:solidFill>
                <a:srgbClr val="FF0000"/>
              </a:solidFill>
            </a:endParaRPr>
          </a:p>
        </p:txBody>
      </p:sp>
      <p:sp>
        <p:nvSpPr>
          <p:cNvPr id="8" name="TextBox 7"/>
          <p:cNvSpPr txBox="1"/>
          <p:nvPr/>
        </p:nvSpPr>
        <p:spPr>
          <a:xfrm>
            <a:off x="7796613" y="5091261"/>
            <a:ext cx="4212031" cy="461665"/>
          </a:xfrm>
          <a:prstGeom prst="rect">
            <a:avLst/>
          </a:prstGeom>
          <a:noFill/>
        </p:spPr>
        <p:txBody>
          <a:bodyPr wrap="square" rtlCol="0">
            <a:spAutoFit/>
          </a:bodyPr>
          <a:lstStyle/>
          <a:p>
            <a:r>
              <a:rPr lang="en-US" sz="2400" b="1" dirty="0">
                <a:solidFill>
                  <a:srgbClr val="FF0000"/>
                </a:solidFill>
              </a:rPr>
              <a:t>3</a:t>
            </a:r>
            <a:r>
              <a:rPr lang="en-US" sz="2400" b="1" dirty="0" smtClean="0">
                <a:solidFill>
                  <a:srgbClr val="FF0000"/>
                </a:solidFill>
              </a:rPr>
              <a:t>. The Text Field becomes blank</a:t>
            </a:r>
            <a:endParaRPr lang="en-US" sz="2400" b="1" dirty="0">
              <a:solidFill>
                <a:srgbClr val="FF0000"/>
              </a:solidFill>
            </a:endParaRPr>
          </a:p>
        </p:txBody>
      </p:sp>
      <p:sp>
        <p:nvSpPr>
          <p:cNvPr id="9" name="Rectangle 8"/>
          <p:cNvSpPr/>
          <p:nvPr/>
        </p:nvSpPr>
        <p:spPr>
          <a:xfrm>
            <a:off x="792017" y="4740424"/>
            <a:ext cx="874552"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endCxn id="9" idx="3"/>
          </p:cNvCxnSpPr>
          <p:nvPr/>
        </p:nvCxnSpPr>
        <p:spPr>
          <a:xfrm flipH="1">
            <a:off x="1666569" y="4872779"/>
            <a:ext cx="364755" cy="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55847" y="5930724"/>
            <a:ext cx="917833"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7" idx="1"/>
            <a:endCxn id="13" idx="3"/>
          </p:cNvCxnSpPr>
          <p:nvPr/>
        </p:nvCxnSpPr>
        <p:spPr>
          <a:xfrm flipH="1">
            <a:off x="1673680" y="6063079"/>
            <a:ext cx="377964" cy="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039142" y="4712716"/>
            <a:ext cx="3483602"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H="1" flipV="1">
            <a:off x="7708107" y="4977427"/>
            <a:ext cx="200024" cy="23036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57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linds(horizontal)">
                                      <p:cBhvr>
                                        <p:cTn id="32" dur="500"/>
                                        <p:tgtEl>
                                          <p:spTgt spid="3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linds(horizontal)">
                                      <p:cBhvr>
                                        <p:cTn id="38" dur="500"/>
                                        <p:tgtEl>
                                          <p:spTgt spid="21"/>
                                        </p:tgtEl>
                                      </p:cBhvr>
                                    </p:animEffect>
                                  </p:childTnLst>
                                </p:cTn>
                              </p:par>
                              <p:par>
                                <p:cTn id="39" presetID="3" presetClass="entr" presetSubtype="1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linds(horizontal)">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3"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7397"/>
            <a:ext cx="10515600" cy="1325563"/>
          </a:xfrm>
        </p:spPr>
        <p:txBody>
          <a:bodyPr/>
          <a:lstStyle/>
          <a:p>
            <a:pPr algn="ctr"/>
            <a:r>
              <a:rPr lang="en-US" b="1" dirty="0" smtClean="0">
                <a:latin typeface="+mn-lt"/>
                <a:ea typeface="Consolas" charset="0"/>
                <a:cs typeface="Consolas" charset="0"/>
              </a:rPr>
              <a:t>An Introduction to Swift</a:t>
            </a:r>
            <a:endParaRPr lang="en-US" b="1" dirty="0">
              <a:latin typeface="+mn-lt"/>
              <a:ea typeface="Consolas" charset="0"/>
              <a:cs typeface="Consolas" charset="0"/>
            </a:endParaRPr>
          </a:p>
        </p:txBody>
      </p:sp>
    </p:spTree>
    <p:extLst>
      <p:ext uri="{BB962C8B-B14F-4D97-AF65-F5344CB8AC3E}">
        <p14:creationId xmlns:p14="http://schemas.microsoft.com/office/powerpoint/2010/main" val="50013170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31455"/>
            <a:ext cx="10515600" cy="5526545"/>
          </a:xfrm>
        </p:spPr>
        <p:txBody>
          <a:bodyPr>
            <a:normAutofit fontScale="92500" lnSpcReduction="20000"/>
          </a:bodyPr>
          <a:lstStyle/>
          <a:p>
            <a:r>
              <a:rPr lang="en-US" dirty="0" smtClean="0"/>
              <a:t>The last thing we want to do for our app is to make it such that the </a:t>
            </a:r>
            <a:r>
              <a:rPr lang="en-US" dirty="0" err="1" smtClean="0">
                <a:solidFill>
                  <a:srgbClr val="0070C0"/>
                </a:solidFill>
                <a:latin typeface="Consolas" charset="0"/>
                <a:ea typeface="Consolas" charset="0"/>
                <a:cs typeface="Consolas" charset="0"/>
              </a:rPr>
              <a:t>helloThereLabel</a:t>
            </a:r>
            <a:r>
              <a:rPr lang="en-US" dirty="0" err="1" smtClean="0"/>
              <a:t>’s</a:t>
            </a:r>
            <a:r>
              <a:rPr lang="en-US" dirty="0" smtClean="0"/>
              <a:t> </a:t>
            </a:r>
            <a:r>
              <a:rPr lang="en-US" dirty="0" smtClean="0">
                <a:solidFill>
                  <a:srgbClr val="0070C0"/>
                </a:solidFill>
                <a:latin typeface="Consolas" charset="0"/>
                <a:ea typeface="Consolas" charset="0"/>
                <a:cs typeface="Consolas" charset="0"/>
              </a:rPr>
              <a:t>text</a:t>
            </a:r>
            <a:r>
              <a:rPr lang="en-US" dirty="0" smtClean="0"/>
              <a:t> shows the name that’s typed into the </a:t>
            </a:r>
            <a:r>
              <a:rPr lang="en-US" dirty="0" err="1" smtClean="0">
                <a:solidFill>
                  <a:srgbClr val="0070C0"/>
                </a:solidFill>
                <a:latin typeface="Consolas" charset="0"/>
                <a:ea typeface="Consolas" charset="0"/>
                <a:cs typeface="Consolas" charset="0"/>
              </a:rPr>
              <a:t>nameTextField</a:t>
            </a:r>
            <a:r>
              <a:rPr lang="en-US" dirty="0" smtClean="0"/>
              <a:t>.</a:t>
            </a:r>
          </a:p>
          <a:p>
            <a:endParaRPr lang="en-US" sz="1300" dirty="0"/>
          </a:p>
          <a:p>
            <a:r>
              <a:rPr lang="en-US" dirty="0" smtClean="0"/>
              <a:t>Since we’re working with a </a:t>
            </a:r>
            <a:r>
              <a:rPr lang="en-US" dirty="0" smtClean="0">
                <a:latin typeface="Consolas" charset="0"/>
                <a:ea typeface="Consolas" charset="0"/>
                <a:cs typeface="Consolas" charset="0"/>
              </a:rPr>
              <a:t>Text Field</a:t>
            </a:r>
            <a:r>
              <a:rPr lang="en-US" dirty="0" smtClean="0"/>
              <a:t>, we need a text field delegate in our code.</a:t>
            </a:r>
          </a:p>
          <a:p>
            <a:endParaRPr lang="en-US" sz="1300" dirty="0"/>
          </a:p>
          <a:p>
            <a:r>
              <a:rPr lang="en-US" dirty="0" smtClean="0"/>
              <a:t>A </a:t>
            </a:r>
            <a:r>
              <a:rPr lang="en-US" i="1" dirty="0" smtClean="0"/>
              <a:t>delegate</a:t>
            </a:r>
            <a:r>
              <a:rPr lang="en-US" dirty="0" smtClean="0"/>
              <a:t> is an object that acts together with another object. The text field delegate communicates with the </a:t>
            </a:r>
            <a:r>
              <a:rPr lang="en-US" dirty="0" smtClean="0">
                <a:latin typeface="Consolas" charset="0"/>
                <a:ea typeface="Consolas" charset="0"/>
                <a:cs typeface="Consolas" charset="0"/>
              </a:rPr>
              <a:t>Text Field</a:t>
            </a:r>
            <a:r>
              <a:rPr lang="en-US" dirty="0" smtClean="0"/>
              <a:t> while the user is typing or editing text.</a:t>
            </a:r>
          </a:p>
          <a:p>
            <a:endParaRPr lang="en-US" sz="1300" dirty="0"/>
          </a:p>
          <a:p>
            <a:r>
              <a:rPr lang="en-US" dirty="0" smtClean="0"/>
              <a:t>The text field delegate can detect when important events occur, such as when a user starts or stops typing text.</a:t>
            </a:r>
          </a:p>
          <a:p>
            <a:endParaRPr lang="en-US" sz="1300" dirty="0"/>
          </a:p>
          <a:p>
            <a:r>
              <a:rPr lang="en-US" dirty="0" smtClean="0"/>
              <a:t>Before we can use the text field delegate in our code, we need to add it to the </a:t>
            </a:r>
            <a:r>
              <a:rPr lang="en-US" dirty="0" err="1">
                <a:solidFill>
                  <a:srgbClr val="0070C0"/>
                </a:solidFill>
                <a:latin typeface="Consolas" charset="0"/>
                <a:ea typeface="Consolas" charset="0"/>
                <a:cs typeface="Consolas" charset="0"/>
              </a:rPr>
              <a:t>V</a:t>
            </a:r>
            <a:r>
              <a:rPr lang="en-US" dirty="0" err="1" smtClean="0">
                <a:solidFill>
                  <a:srgbClr val="0070C0"/>
                </a:solidFill>
                <a:latin typeface="Consolas" charset="0"/>
                <a:ea typeface="Consolas" charset="0"/>
                <a:cs typeface="Consolas" charset="0"/>
              </a:rPr>
              <a:t>iewController</a:t>
            </a:r>
            <a:r>
              <a:rPr lang="en-US" dirty="0" smtClean="0"/>
              <a:t> class. The </a:t>
            </a:r>
            <a:r>
              <a:rPr lang="en-US" dirty="0" err="1" smtClean="0">
                <a:solidFill>
                  <a:srgbClr val="0070C0"/>
                </a:solidFill>
                <a:latin typeface="Consolas" charset="0"/>
                <a:ea typeface="Consolas" charset="0"/>
                <a:cs typeface="Consolas" charset="0"/>
              </a:rPr>
              <a:t>ViewController</a:t>
            </a:r>
            <a:r>
              <a:rPr lang="en-US" dirty="0" smtClean="0"/>
              <a:t> class will </a:t>
            </a:r>
            <a:r>
              <a:rPr lang="en-US" i="1" dirty="0" smtClean="0"/>
              <a:t>adopt</a:t>
            </a:r>
            <a:r>
              <a:rPr lang="en-US" dirty="0" smtClean="0"/>
              <a:t> the delegate.</a:t>
            </a:r>
          </a:p>
          <a:p>
            <a:endParaRPr lang="en-US" dirty="0"/>
          </a:p>
          <a:p>
            <a:endParaRPr lang="en-US" dirty="0"/>
          </a:p>
        </p:txBody>
      </p:sp>
      <p:sp>
        <p:nvSpPr>
          <p:cNvPr id="4" name="Title 1"/>
          <p:cNvSpPr>
            <a:spLocks noGrp="1"/>
          </p:cNvSpPr>
          <p:nvPr>
            <p:ph type="title"/>
          </p:nvPr>
        </p:nvSpPr>
        <p:spPr>
          <a:xfrm>
            <a:off x="838200" y="5892"/>
            <a:ext cx="10515600" cy="1325563"/>
          </a:xfrm>
        </p:spPr>
        <p:txBody>
          <a:bodyPr/>
          <a:lstStyle/>
          <a:p>
            <a:r>
              <a:rPr lang="en-US" b="1" dirty="0" smtClean="0"/>
              <a:t>The Text Field Delegate</a:t>
            </a:r>
            <a:endParaRPr lang="en-US" b="1" dirty="0"/>
          </a:p>
        </p:txBody>
      </p:sp>
    </p:spTree>
    <p:extLst>
      <p:ext uri="{BB962C8B-B14F-4D97-AF65-F5344CB8AC3E}">
        <p14:creationId xmlns:p14="http://schemas.microsoft.com/office/powerpoint/2010/main" val="70811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2570"/>
            <a:ext cx="10515600" cy="6029864"/>
          </a:xfrm>
        </p:spPr>
        <p:txBody>
          <a:bodyPr>
            <a:normAutofit/>
          </a:bodyPr>
          <a:lstStyle/>
          <a:p>
            <a:r>
              <a:rPr lang="en-US" dirty="0" smtClean="0"/>
              <a:t>Return to the Standard editor by clicking on the button to the left of the “Show the Assistant editor” button.</a:t>
            </a:r>
          </a:p>
          <a:p>
            <a:endParaRPr lang="en-US" dirty="0"/>
          </a:p>
          <a:p>
            <a:endParaRPr lang="en-US" dirty="0" smtClean="0"/>
          </a:p>
          <a:p>
            <a:r>
              <a:rPr lang="en-US" dirty="0" smtClean="0"/>
              <a:t>Click on the </a:t>
            </a:r>
            <a:r>
              <a:rPr lang="en-US" dirty="0" err="1" smtClean="0"/>
              <a:t>ViewController.swift</a:t>
            </a:r>
            <a:r>
              <a:rPr lang="en-US" dirty="0" smtClean="0"/>
              <a:t> file in the Project navigator. This will show the file’s code.</a:t>
            </a:r>
          </a:p>
          <a:p>
            <a:endParaRPr lang="en-US" dirty="0" smtClean="0"/>
          </a:p>
          <a:p>
            <a:r>
              <a:rPr lang="en-US" dirty="0" smtClean="0"/>
              <a:t>Add the text field delegate to the </a:t>
            </a:r>
            <a:r>
              <a:rPr lang="en-US" dirty="0" err="1" smtClean="0">
                <a:latin typeface="Consolas" charset="0"/>
                <a:ea typeface="Consolas" charset="0"/>
                <a:cs typeface="Consolas" charset="0"/>
              </a:rPr>
              <a:t>ViewController</a:t>
            </a:r>
            <a:r>
              <a:rPr lang="en-US" dirty="0" smtClean="0"/>
              <a:t> class by amending the </a:t>
            </a:r>
            <a:r>
              <a:rPr lang="en-US" dirty="0" smtClean="0">
                <a:solidFill>
                  <a:srgbClr val="0070C0"/>
                </a:solidFill>
              </a:rPr>
              <a:t>class</a:t>
            </a:r>
            <a:r>
              <a:rPr lang="en-US" dirty="0" smtClean="0"/>
              <a:t> line in the </a:t>
            </a:r>
            <a:r>
              <a:rPr lang="en-US" dirty="0" err="1" smtClean="0">
                <a:latin typeface="Consolas" charset="0"/>
                <a:ea typeface="Consolas" charset="0"/>
                <a:cs typeface="Consolas" charset="0"/>
              </a:rPr>
              <a:t>ViewController.swift</a:t>
            </a:r>
            <a:r>
              <a:rPr lang="en-US" dirty="0" smtClean="0"/>
              <a:t> file.</a:t>
            </a:r>
          </a:p>
          <a:p>
            <a:endParaRPr lang="en-US" dirty="0"/>
          </a:p>
          <a:p>
            <a:endParaRPr lang="en-US" sz="4000" dirty="0" smtClean="0"/>
          </a:p>
          <a:p>
            <a:r>
              <a:rPr lang="en-US" dirty="0"/>
              <a:t>T</a:t>
            </a:r>
            <a:r>
              <a:rPr lang="en-US" dirty="0" smtClean="0"/>
              <a:t>he </a:t>
            </a:r>
            <a:r>
              <a:rPr lang="en-US" dirty="0" err="1" smtClean="0">
                <a:latin typeface="Consolas" charset="0"/>
                <a:ea typeface="Consolas" charset="0"/>
                <a:cs typeface="Consolas" charset="0"/>
              </a:rPr>
              <a:t>ViewController</a:t>
            </a:r>
            <a:r>
              <a:rPr lang="en-US" dirty="0" smtClean="0"/>
              <a:t> class has now adopted the text field delegate. </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325880" y="1453234"/>
            <a:ext cx="4885734" cy="599090"/>
          </a:xfrm>
          <a:prstGeom prst="rect">
            <a:avLst/>
          </a:prstGeom>
        </p:spPr>
      </p:pic>
      <p:sp>
        <p:nvSpPr>
          <p:cNvPr id="5" name="Rectangle 4"/>
          <p:cNvSpPr/>
          <p:nvPr/>
        </p:nvSpPr>
        <p:spPr>
          <a:xfrm>
            <a:off x="1415143" y="1453235"/>
            <a:ext cx="740228" cy="56425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1170794" y="4806990"/>
            <a:ext cx="9722494" cy="650037"/>
          </a:xfrm>
          <a:prstGeom prst="rect">
            <a:avLst/>
          </a:prstGeom>
          <a:ln w="12700">
            <a:solidFill>
              <a:schemeClr val="tx1"/>
            </a:solidFill>
          </a:ln>
        </p:spPr>
      </p:pic>
      <p:sp>
        <p:nvSpPr>
          <p:cNvPr id="7" name="Rectangle 6"/>
          <p:cNvSpPr/>
          <p:nvPr/>
        </p:nvSpPr>
        <p:spPr>
          <a:xfrm>
            <a:off x="7079530" y="4922298"/>
            <a:ext cx="3299382" cy="41478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50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linds(horizontal)">
                                      <p:cBhvr>
                                        <p:cTn id="17" dur="500"/>
                                        <p:tgtEl>
                                          <p:spTgt spid="3">
                                            <p:txEl>
                                              <p:pRg st="5" end="5"/>
                                            </p:txEl>
                                          </p:spTgt>
                                        </p:tgtEl>
                                      </p:cBhvr>
                                    </p:animEffect>
                                  </p:childTnLst>
                                </p:cTn>
                              </p:par>
                              <p:par>
                                <p:cTn id="18" presetID="3" presetClass="entr" presetSubtype="10" fill="hold" nodeType="withEffect">
                                  <p:stCondLst>
                                    <p:cond delay="150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grpId="0" nodeType="withEffect">
                                  <p:stCondLst>
                                    <p:cond delay="150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20022"/>
            <a:ext cx="10515600" cy="6637978"/>
          </a:xfrm>
        </p:spPr>
        <p:txBody>
          <a:bodyPr>
            <a:normAutofit fontScale="92500" lnSpcReduction="20000"/>
          </a:bodyPr>
          <a:lstStyle/>
          <a:p>
            <a:r>
              <a:rPr lang="en-US" dirty="0" smtClean="0"/>
              <a:t>The </a:t>
            </a:r>
            <a:r>
              <a:rPr lang="en-US" dirty="0" err="1" smtClean="0">
                <a:latin typeface="Consolas" charset="0"/>
                <a:ea typeface="Consolas" charset="0"/>
                <a:cs typeface="Consolas" charset="0"/>
              </a:rPr>
              <a:t>ViewController</a:t>
            </a:r>
            <a:r>
              <a:rPr lang="en-US" dirty="0" smtClean="0"/>
              <a:t> needs to set itself as the delegate of the </a:t>
            </a:r>
            <a:r>
              <a:rPr lang="en-US" dirty="0" err="1" smtClean="0">
                <a:solidFill>
                  <a:srgbClr val="0070C0"/>
                </a:solidFill>
                <a:latin typeface="Consolas" charset="0"/>
                <a:ea typeface="Consolas" charset="0"/>
                <a:cs typeface="Consolas" charset="0"/>
              </a:rPr>
              <a:t>nameTextField</a:t>
            </a:r>
            <a:r>
              <a:rPr lang="en-US" dirty="0" smtClean="0"/>
              <a:t> property, so that the </a:t>
            </a:r>
            <a:r>
              <a:rPr lang="en-US" dirty="0" err="1" smtClean="0">
                <a:latin typeface="Consolas" charset="0"/>
                <a:ea typeface="Consolas" charset="0"/>
                <a:cs typeface="Consolas" charset="0"/>
              </a:rPr>
              <a:t>ViewController</a:t>
            </a:r>
            <a:r>
              <a:rPr lang="en-US" dirty="0" smtClean="0"/>
              <a:t> reacts when changes are made to </a:t>
            </a:r>
            <a:r>
              <a:rPr lang="en-US" dirty="0" err="1" smtClean="0">
                <a:solidFill>
                  <a:srgbClr val="0070C0"/>
                </a:solidFill>
                <a:latin typeface="Consolas" charset="0"/>
                <a:ea typeface="Consolas" charset="0"/>
                <a:cs typeface="Consolas" charset="0"/>
              </a:rPr>
              <a:t>nameTextField</a:t>
            </a:r>
            <a:r>
              <a:rPr lang="en-US" dirty="0" smtClean="0"/>
              <a:t>.</a:t>
            </a:r>
          </a:p>
          <a:p>
            <a:endParaRPr lang="en-US" sz="900" dirty="0"/>
          </a:p>
          <a:p>
            <a:r>
              <a:rPr lang="en-US" dirty="0" smtClean="0"/>
              <a:t>We do this by setting the </a:t>
            </a:r>
            <a:r>
              <a:rPr lang="en-US" dirty="0" err="1" smtClean="0">
                <a:solidFill>
                  <a:srgbClr val="0070C0"/>
                </a:solidFill>
                <a:latin typeface="Consolas" charset="0"/>
                <a:ea typeface="Consolas" charset="0"/>
                <a:cs typeface="Consolas" charset="0"/>
              </a:rPr>
              <a:t>nameTextField</a:t>
            </a:r>
            <a:r>
              <a:rPr lang="en-US" dirty="0" err="1" smtClean="0"/>
              <a:t>’s</a:t>
            </a:r>
            <a:r>
              <a:rPr lang="en-US" dirty="0" smtClean="0"/>
              <a:t> </a:t>
            </a:r>
            <a:r>
              <a:rPr lang="en-US" dirty="0" smtClean="0">
                <a:solidFill>
                  <a:srgbClr val="0070C0"/>
                </a:solidFill>
                <a:latin typeface="Consolas" charset="0"/>
                <a:ea typeface="Consolas" charset="0"/>
                <a:cs typeface="Consolas" charset="0"/>
              </a:rPr>
              <a:t>delegate</a:t>
            </a:r>
            <a:r>
              <a:rPr lang="en-US" dirty="0" smtClean="0"/>
              <a:t> property in the </a:t>
            </a:r>
            <a:r>
              <a:rPr lang="en-US" dirty="0" err="1" smtClean="0">
                <a:solidFill>
                  <a:srgbClr val="0070C0"/>
                </a:solidFill>
                <a:latin typeface="Consolas" charset="0"/>
                <a:ea typeface="Consolas" charset="0"/>
                <a:cs typeface="Consolas" charset="0"/>
              </a:rPr>
              <a:t>viewDidLoad</a:t>
            </a:r>
            <a:r>
              <a:rPr lang="en-US" dirty="0" smtClean="0">
                <a:solidFill>
                  <a:srgbClr val="0070C0"/>
                </a:solidFill>
                <a:latin typeface="Consolas" charset="0"/>
                <a:ea typeface="Consolas" charset="0"/>
                <a:cs typeface="Consolas" charset="0"/>
              </a:rPr>
              <a:t>()</a:t>
            </a:r>
            <a:r>
              <a:rPr lang="en-US" dirty="0" smtClean="0"/>
              <a:t> method of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sz="900" dirty="0"/>
          </a:p>
          <a:p>
            <a:r>
              <a:rPr lang="en-US" dirty="0" smtClean="0"/>
              <a:t>Make your </a:t>
            </a:r>
            <a:r>
              <a:rPr lang="en-US" dirty="0" err="1" smtClean="0">
                <a:solidFill>
                  <a:srgbClr val="0070C0"/>
                </a:solidFill>
                <a:latin typeface="Consolas" charset="0"/>
                <a:ea typeface="Consolas" charset="0"/>
                <a:cs typeface="Consolas" charset="0"/>
              </a:rPr>
              <a:t>viewDidLoad</a:t>
            </a:r>
            <a:r>
              <a:rPr lang="en-US" dirty="0" smtClean="0">
                <a:solidFill>
                  <a:srgbClr val="0070C0"/>
                </a:solidFill>
                <a:latin typeface="Consolas" charset="0"/>
                <a:ea typeface="Consolas" charset="0"/>
                <a:cs typeface="Consolas" charset="0"/>
              </a:rPr>
              <a:t>()</a:t>
            </a:r>
            <a:r>
              <a:rPr lang="en-US" dirty="0" smtClean="0"/>
              <a:t> method look like this:</a:t>
            </a:r>
          </a:p>
          <a:p>
            <a:endParaRPr lang="en-US" dirty="0" smtClean="0"/>
          </a:p>
          <a:p>
            <a:endParaRPr lang="en-US" dirty="0" smtClean="0"/>
          </a:p>
          <a:p>
            <a:endParaRPr lang="en-US" dirty="0" smtClean="0"/>
          </a:p>
          <a:p>
            <a:endParaRPr lang="en-US" dirty="0"/>
          </a:p>
          <a:p>
            <a:endParaRPr lang="en-US" dirty="0" smtClean="0"/>
          </a:p>
          <a:p>
            <a:endParaRPr lang="en-US" sz="900" dirty="0" smtClean="0"/>
          </a:p>
          <a:p>
            <a:r>
              <a:rPr lang="en-US" dirty="0" smtClean="0"/>
              <a:t>In object-oriented programming, we use the dot operator (</a:t>
            </a:r>
            <a:r>
              <a:rPr lang="en-US" dirty="0" smtClean="0">
                <a:solidFill>
                  <a:srgbClr val="0070C0"/>
                </a:solidFill>
                <a:latin typeface="Consolas" charset="0"/>
                <a:ea typeface="Consolas" charset="0"/>
                <a:cs typeface="Consolas" charset="0"/>
              </a:rPr>
              <a:t>.</a:t>
            </a:r>
            <a:r>
              <a:rPr lang="en-US" dirty="0" smtClean="0"/>
              <a:t>) to </a:t>
            </a:r>
            <a:r>
              <a:rPr lang="en-US" i="1" dirty="0" smtClean="0"/>
              <a:t>access</a:t>
            </a:r>
            <a:r>
              <a:rPr lang="en-US" dirty="0" smtClean="0"/>
              <a:t> a property.</a:t>
            </a:r>
          </a:p>
          <a:p>
            <a:endParaRPr lang="en-US" sz="900" dirty="0"/>
          </a:p>
          <a:p>
            <a:r>
              <a:rPr lang="en-US" dirty="0" smtClean="0"/>
              <a:t>The </a:t>
            </a:r>
            <a:r>
              <a:rPr lang="en-US" dirty="0" err="1" smtClean="0">
                <a:solidFill>
                  <a:srgbClr val="0070C0"/>
                </a:solidFill>
                <a:latin typeface="Consolas" charset="0"/>
                <a:ea typeface="Consolas" charset="0"/>
                <a:cs typeface="Consolas" charset="0"/>
              </a:rPr>
              <a:t>viewDidLoad</a:t>
            </a:r>
            <a:r>
              <a:rPr lang="en-US" dirty="0" smtClean="0">
                <a:solidFill>
                  <a:srgbClr val="0070C0"/>
                </a:solidFill>
                <a:latin typeface="Consolas" charset="0"/>
                <a:ea typeface="Consolas" charset="0"/>
                <a:cs typeface="Consolas" charset="0"/>
              </a:rPr>
              <a:t>()</a:t>
            </a:r>
            <a:r>
              <a:rPr lang="en-US" dirty="0" smtClean="0"/>
              <a:t> method is called automatically by iOS when your app first starts. So when your app starts, the </a:t>
            </a:r>
            <a:r>
              <a:rPr lang="en-US" dirty="0" err="1" smtClean="0">
                <a:latin typeface="Consolas" charset="0"/>
                <a:ea typeface="Consolas" charset="0"/>
                <a:cs typeface="Consolas" charset="0"/>
              </a:rPr>
              <a:t>ViewController</a:t>
            </a:r>
            <a:r>
              <a:rPr lang="en-US" dirty="0" smtClean="0"/>
              <a:t> sets itself to be the delegate of its </a:t>
            </a:r>
            <a:r>
              <a:rPr lang="en-US" dirty="0" err="1" smtClean="0">
                <a:solidFill>
                  <a:srgbClr val="0070C0"/>
                </a:solidFill>
                <a:latin typeface="Calibri" charset="0"/>
                <a:ea typeface="Calibri" charset="0"/>
                <a:cs typeface="Calibri" charset="0"/>
              </a:rPr>
              <a:t>nameTextField</a:t>
            </a:r>
            <a:r>
              <a:rPr lang="en-US" dirty="0" smtClean="0"/>
              <a:t> property.</a:t>
            </a:r>
            <a:endParaRPr lang="en-US"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14661" y="2741179"/>
            <a:ext cx="4849218" cy="1318647"/>
          </a:xfrm>
          <a:prstGeom prst="rect">
            <a:avLst/>
          </a:prstGeom>
          <a:ln w="12700">
            <a:solidFill>
              <a:schemeClr val="tx1"/>
            </a:solidFill>
          </a:ln>
        </p:spPr>
      </p:pic>
      <p:sp>
        <p:nvSpPr>
          <p:cNvPr id="7" name="TextBox 6"/>
          <p:cNvSpPr txBox="1"/>
          <p:nvPr/>
        </p:nvSpPr>
        <p:spPr>
          <a:xfrm>
            <a:off x="6602279" y="2967264"/>
            <a:ext cx="5292210" cy="1200329"/>
          </a:xfrm>
          <a:prstGeom prst="rect">
            <a:avLst/>
          </a:prstGeom>
          <a:noFill/>
        </p:spPr>
        <p:txBody>
          <a:bodyPr wrap="square" rtlCol="0">
            <a:spAutoFit/>
          </a:bodyPr>
          <a:lstStyle/>
          <a:p>
            <a:r>
              <a:rPr lang="en-US" sz="2400" b="1" dirty="0">
                <a:solidFill>
                  <a:srgbClr val="0070C0"/>
                </a:solidFill>
                <a:latin typeface="Consolas" charset="0"/>
                <a:ea typeface="Consolas" charset="0"/>
                <a:cs typeface="Consolas" charset="0"/>
              </a:rPr>
              <a:t>s</a:t>
            </a:r>
            <a:r>
              <a:rPr lang="en-US" sz="2400" b="1" dirty="0" smtClean="0">
                <a:solidFill>
                  <a:srgbClr val="0070C0"/>
                </a:solidFill>
                <a:latin typeface="Consolas" charset="0"/>
                <a:ea typeface="Consolas" charset="0"/>
                <a:cs typeface="Consolas" charset="0"/>
              </a:rPr>
              <a:t>elf</a:t>
            </a:r>
            <a:r>
              <a:rPr lang="en-US" sz="2400" b="1" dirty="0" smtClean="0"/>
              <a:t> </a:t>
            </a:r>
            <a:r>
              <a:rPr lang="en-US" sz="2400" b="1" dirty="0" smtClean="0">
                <a:solidFill>
                  <a:srgbClr val="FF0000"/>
                </a:solidFill>
              </a:rPr>
              <a:t>refers to the </a:t>
            </a:r>
            <a:r>
              <a:rPr lang="en-US" sz="2400" b="1" dirty="0" err="1" smtClean="0">
                <a:solidFill>
                  <a:srgbClr val="0070C0"/>
                </a:solidFill>
                <a:latin typeface="Consolas" charset="0"/>
                <a:ea typeface="Consolas" charset="0"/>
                <a:cs typeface="Consolas" charset="0"/>
              </a:rPr>
              <a:t>ViewController</a:t>
            </a:r>
            <a:r>
              <a:rPr lang="en-US" sz="2400" b="1" dirty="0" smtClean="0">
                <a:solidFill>
                  <a:srgbClr val="FF0000"/>
                </a:solidFill>
              </a:rPr>
              <a:t> class, because this code is in the </a:t>
            </a:r>
            <a:r>
              <a:rPr lang="en-US" sz="2400" b="1" dirty="0" err="1" smtClean="0">
                <a:solidFill>
                  <a:srgbClr val="0070C0"/>
                </a:solidFill>
                <a:latin typeface="Consolas" charset="0"/>
                <a:ea typeface="Consolas" charset="0"/>
                <a:cs typeface="Consolas" charset="0"/>
              </a:rPr>
              <a:t>ViewController</a:t>
            </a:r>
            <a:r>
              <a:rPr lang="en-US" sz="2400" b="1" dirty="0" smtClean="0">
                <a:solidFill>
                  <a:srgbClr val="FF0000"/>
                </a:solidFill>
              </a:rPr>
              <a:t> class</a:t>
            </a:r>
            <a:endParaRPr lang="en-US" sz="2400" b="1" dirty="0">
              <a:solidFill>
                <a:srgbClr val="FF0000"/>
              </a:solidFill>
            </a:endParaRPr>
          </a:p>
        </p:txBody>
      </p:sp>
      <p:sp>
        <p:nvSpPr>
          <p:cNvPr id="8" name="TextBox 7"/>
          <p:cNvSpPr txBox="1"/>
          <p:nvPr/>
        </p:nvSpPr>
        <p:spPr>
          <a:xfrm>
            <a:off x="1686346" y="4330666"/>
            <a:ext cx="8555065" cy="461665"/>
          </a:xfrm>
          <a:prstGeom prst="rect">
            <a:avLst/>
          </a:prstGeom>
          <a:noFill/>
        </p:spPr>
        <p:txBody>
          <a:bodyPr wrap="square" rtlCol="0">
            <a:spAutoFit/>
          </a:bodyPr>
          <a:lstStyle/>
          <a:p>
            <a:r>
              <a:rPr lang="en-US" sz="2400" b="1" dirty="0" smtClean="0">
                <a:solidFill>
                  <a:srgbClr val="FF0000"/>
                </a:solidFill>
              </a:rPr>
              <a:t>This is the value of the </a:t>
            </a:r>
            <a:r>
              <a:rPr lang="en-US" sz="2400" b="1" dirty="0" err="1" smtClean="0">
                <a:solidFill>
                  <a:srgbClr val="0070C0"/>
                </a:solidFill>
                <a:latin typeface="Consolas" charset="0"/>
                <a:ea typeface="Consolas" charset="0"/>
                <a:cs typeface="Consolas" charset="0"/>
              </a:rPr>
              <a:t>nameTextField</a:t>
            </a:r>
            <a:r>
              <a:rPr lang="en-US" sz="2400" b="1" dirty="0" err="1" smtClean="0">
                <a:solidFill>
                  <a:srgbClr val="FF0000"/>
                </a:solidFill>
              </a:rPr>
              <a:t>’s</a:t>
            </a:r>
            <a:r>
              <a:rPr lang="en-US" sz="2400" b="1" dirty="0" smtClean="0"/>
              <a:t> </a:t>
            </a:r>
            <a:r>
              <a:rPr lang="en-US" sz="2400" b="1" dirty="0" smtClean="0">
                <a:solidFill>
                  <a:srgbClr val="0070C0"/>
                </a:solidFill>
                <a:latin typeface="Consolas" charset="0"/>
                <a:ea typeface="Consolas" charset="0"/>
                <a:cs typeface="Consolas" charset="0"/>
              </a:rPr>
              <a:t>delegate</a:t>
            </a:r>
            <a:r>
              <a:rPr lang="en-US" sz="2400" b="1" dirty="0" smtClean="0"/>
              <a:t> </a:t>
            </a:r>
            <a:r>
              <a:rPr lang="en-US" sz="2400" b="1" dirty="0" smtClean="0">
                <a:solidFill>
                  <a:srgbClr val="FF0000"/>
                </a:solidFill>
              </a:rPr>
              <a:t>property</a:t>
            </a:r>
            <a:endParaRPr lang="en-US" sz="2400" b="1" dirty="0">
              <a:solidFill>
                <a:srgbClr val="FF0000"/>
              </a:solidFill>
            </a:endParaRPr>
          </a:p>
        </p:txBody>
      </p:sp>
      <p:sp>
        <p:nvSpPr>
          <p:cNvPr id="9" name="Rectangle 8"/>
          <p:cNvSpPr/>
          <p:nvPr/>
        </p:nvSpPr>
        <p:spPr>
          <a:xfrm>
            <a:off x="1762124" y="3408891"/>
            <a:ext cx="3133725" cy="3288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143500" y="3408891"/>
            <a:ext cx="695326" cy="3288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1877568" y="3737746"/>
            <a:ext cx="423672" cy="6677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3"/>
          </p:cNvCxnSpPr>
          <p:nvPr/>
        </p:nvCxnSpPr>
        <p:spPr>
          <a:xfrm flipH="1">
            <a:off x="5838826" y="3250206"/>
            <a:ext cx="772516" cy="3231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00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par>
                                <p:cTn id="26" presetID="3" presetClass="entr" presetSubtype="1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linds(horizontal)">
                                      <p:cBhvr>
                                        <p:cTn id="33" dur="500"/>
                                        <p:tgtEl>
                                          <p:spTgt spid="7"/>
                                        </p:tgtEl>
                                      </p:cBhvr>
                                    </p:animEffect>
                                  </p:childTnLst>
                                </p:cTn>
                              </p:par>
                              <p:par>
                                <p:cTn id="34" presetID="3" presetClass="entr" presetSubtype="1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blinds(horizontal)">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animEffect transition="in" filter="blinds(horizontal)">
                                      <p:cBhvr>
                                        <p:cTn id="49"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96348"/>
            <a:ext cx="10515600" cy="5580615"/>
          </a:xfrm>
        </p:spPr>
        <p:txBody>
          <a:bodyPr/>
          <a:lstStyle/>
          <a:p>
            <a:r>
              <a:rPr lang="en-US" dirty="0" smtClean="0"/>
              <a:t>The text field delegate has 8 methods. We’re going to use the </a:t>
            </a:r>
            <a:r>
              <a:rPr lang="en-US" dirty="0" err="1" smtClean="0">
                <a:solidFill>
                  <a:srgbClr val="0070C0"/>
                </a:solidFill>
                <a:latin typeface="Consolas" charset="0"/>
                <a:ea typeface="Consolas" charset="0"/>
                <a:cs typeface="Consolas" charset="0"/>
              </a:rPr>
              <a:t>textFieldShouldReturn</a:t>
            </a:r>
            <a:r>
              <a:rPr lang="en-US" dirty="0" smtClean="0">
                <a:solidFill>
                  <a:srgbClr val="0070C0"/>
                </a:solidFill>
                <a:latin typeface="Consolas" charset="0"/>
                <a:ea typeface="Consolas" charset="0"/>
                <a:cs typeface="Consolas" charset="0"/>
              </a:rPr>
              <a:t>()</a:t>
            </a:r>
            <a:r>
              <a:rPr lang="en-US" dirty="0" smtClean="0"/>
              <a:t> and </a:t>
            </a:r>
            <a:r>
              <a:rPr lang="en-US" dirty="0" err="1" smtClean="0">
                <a:solidFill>
                  <a:srgbClr val="0070C0"/>
                </a:solidFill>
                <a:latin typeface="Consolas" charset="0"/>
                <a:ea typeface="Consolas" charset="0"/>
                <a:cs typeface="Consolas" charset="0"/>
              </a:rPr>
              <a:t>textFieldDidEndEditing</a:t>
            </a:r>
            <a:r>
              <a:rPr lang="en-US" dirty="0" smtClean="0">
                <a:solidFill>
                  <a:srgbClr val="0070C0"/>
                </a:solidFill>
                <a:latin typeface="Consolas" charset="0"/>
                <a:ea typeface="Consolas" charset="0"/>
                <a:cs typeface="Consolas" charset="0"/>
              </a:rPr>
              <a:t>()</a:t>
            </a:r>
            <a:r>
              <a:rPr lang="en-US" dirty="0" smtClean="0">
                <a:latin typeface="Calibri" charset="0"/>
                <a:ea typeface="Calibri" charset="0"/>
                <a:cs typeface="Calibri" charset="0"/>
              </a:rPr>
              <a:t> methods.</a:t>
            </a:r>
          </a:p>
          <a:p>
            <a:endParaRPr lang="en-US" dirty="0">
              <a:latin typeface="Calibri" charset="0"/>
              <a:ea typeface="Calibri" charset="0"/>
              <a:cs typeface="Calibri" charset="0"/>
            </a:endParaRPr>
          </a:p>
          <a:p>
            <a:r>
              <a:rPr lang="en-US" dirty="0" smtClean="0">
                <a:latin typeface="Calibri" charset="0"/>
                <a:ea typeface="Calibri" charset="0"/>
                <a:cs typeface="Calibri" charset="0"/>
              </a:rPr>
              <a:t>The </a:t>
            </a:r>
            <a:r>
              <a:rPr lang="en-US" dirty="0" err="1" smtClean="0">
                <a:solidFill>
                  <a:srgbClr val="0070C0"/>
                </a:solidFill>
                <a:latin typeface="Consolas" charset="0"/>
                <a:ea typeface="Consolas" charset="0"/>
                <a:cs typeface="Consolas" charset="0"/>
              </a:rPr>
              <a:t>textFieldShouldReturn</a:t>
            </a:r>
            <a:r>
              <a:rPr lang="en-US" dirty="0" smtClean="0">
                <a:solidFill>
                  <a:srgbClr val="0070C0"/>
                </a:solidFill>
                <a:latin typeface="Consolas" charset="0"/>
                <a:ea typeface="Consolas" charset="0"/>
                <a:cs typeface="Consolas" charset="0"/>
              </a:rPr>
              <a:t>()</a:t>
            </a:r>
            <a:r>
              <a:rPr lang="en-US" dirty="0" smtClean="0">
                <a:latin typeface="Calibri" charset="0"/>
                <a:ea typeface="Calibri" charset="0"/>
                <a:cs typeface="Calibri" charset="0"/>
              </a:rPr>
              <a:t> method gets called when the Return button (or in our app’s case it’s the Done button) on the keyboard is tapped.</a:t>
            </a:r>
          </a:p>
          <a:p>
            <a:pPr lvl="1"/>
            <a:r>
              <a:rPr lang="en-US" dirty="0" smtClean="0">
                <a:latin typeface="Calibri" charset="0"/>
                <a:ea typeface="Calibri" charset="0"/>
                <a:cs typeface="Calibri" charset="0"/>
              </a:rPr>
              <a:t>We’ll write code inside this method to dismiss the keyboard.</a:t>
            </a:r>
          </a:p>
          <a:p>
            <a:endParaRPr lang="en-US" dirty="0">
              <a:latin typeface="Calibri" charset="0"/>
              <a:ea typeface="Calibri" charset="0"/>
              <a:cs typeface="Calibri" charset="0"/>
            </a:endParaRPr>
          </a:p>
          <a:p>
            <a:r>
              <a:rPr lang="en-US" dirty="0" smtClean="0">
                <a:latin typeface="Calibri" charset="0"/>
                <a:ea typeface="Calibri" charset="0"/>
                <a:cs typeface="Calibri" charset="0"/>
              </a:rPr>
              <a:t>The </a:t>
            </a:r>
            <a:r>
              <a:rPr lang="en-US" dirty="0" err="1" smtClean="0">
                <a:solidFill>
                  <a:srgbClr val="0070C0"/>
                </a:solidFill>
                <a:latin typeface="Consolas" charset="0"/>
                <a:ea typeface="Consolas" charset="0"/>
                <a:cs typeface="Consolas" charset="0"/>
              </a:rPr>
              <a:t>textFieldDidEndEditing</a:t>
            </a:r>
            <a:r>
              <a:rPr lang="en-US" dirty="0" smtClean="0">
                <a:solidFill>
                  <a:srgbClr val="0070C0"/>
                </a:solidFill>
                <a:latin typeface="Consolas" charset="0"/>
                <a:ea typeface="Consolas" charset="0"/>
                <a:cs typeface="Consolas" charset="0"/>
              </a:rPr>
              <a:t>()</a:t>
            </a:r>
            <a:r>
              <a:rPr lang="en-US" dirty="0" smtClean="0">
                <a:latin typeface="Calibri" charset="0"/>
                <a:ea typeface="Calibri" charset="0"/>
                <a:cs typeface="Calibri" charset="0"/>
              </a:rPr>
              <a:t> method gets called after the </a:t>
            </a:r>
            <a:r>
              <a:rPr lang="en-US" dirty="0" smtClean="0">
                <a:latin typeface="Consolas" charset="0"/>
                <a:ea typeface="Consolas" charset="0"/>
                <a:cs typeface="Consolas" charset="0"/>
              </a:rPr>
              <a:t>Text Field</a:t>
            </a:r>
            <a:r>
              <a:rPr lang="en-US" dirty="0" smtClean="0">
                <a:latin typeface="Calibri" charset="0"/>
                <a:ea typeface="Calibri" charset="0"/>
                <a:cs typeface="Calibri" charset="0"/>
              </a:rPr>
              <a:t> has finished doing it’s “work”.</a:t>
            </a:r>
          </a:p>
          <a:p>
            <a:pPr lvl="1"/>
            <a:r>
              <a:rPr lang="en-US" dirty="0" smtClean="0">
                <a:latin typeface="Calibri" charset="0"/>
                <a:ea typeface="Calibri" charset="0"/>
                <a:cs typeface="Calibri" charset="0"/>
              </a:rPr>
              <a:t>We’ll write code inside this method to change the </a:t>
            </a:r>
            <a:r>
              <a:rPr lang="en-US" dirty="0" err="1" smtClean="0">
                <a:latin typeface="Consolas" charset="0"/>
                <a:ea typeface="Consolas" charset="0"/>
                <a:cs typeface="Consolas" charset="0"/>
              </a:rPr>
              <a:t>helloThereLabel</a:t>
            </a:r>
            <a:r>
              <a:rPr lang="en-US" dirty="0" err="1" smtClean="0">
                <a:latin typeface="Calibri" charset="0"/>
                <a:ea typeface="Calibri" charset="0"/>
                <a:cs typeface="Calibri" charset="0"/>
              </a:rPr>
              <a:t>’s</a:t>
            </a:r>
            <a:r>
              <a:rPr lang="en-US" dirty="0" smtClean="0">
                <a:latin typeface="Calibri" charset="0"/>
                <a:ea typeface="Calibri" charset="0"/>
                <a:cs typeface="Calibri" charset="0"/>
              </a:rPr>
              <a:t> text according to what was typed into the name </a:t>
            </a:r>
            <a:r>
              <a:rPr lang="en-US" dirty="0" smtClean="0">
                <a:latin typeface="Consolas" charset="0"/>
                <a:ea typeface="Consolas" charset="0"/>
                <a:cs typeface="Consolas" charset="0"/>
              </a:rPr>
              <a:t>Text Field</a:t>
            </a:r>
            <a:r>
              <a:rPr lang="en-US" dirty="0" smtClean="0">
                <a:latin typeface="Calibri" charset="0"/>
                <a:ea typeface="Calibri" charset="0"/>
                <a:cs typeface="Calibri" charset="0"/>
              </a:rPr>
              <a:t>.</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47477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linds(horizont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a:t>
            </a:r>
            <a:r>
              <a:rPr lang="en-US" b="1" dirty="0" err="1" smtClean="0">
                <a:solidFill>
                  <a:srgbClr val="0070C0"/>
                </a:solidFill>
                <a:latin typeface="Consolas" charset="0"/>
                <a:ea typeface="Consolas" charset="0"/>
                <a:cs typeface="Consolas" charset="0"/>
              </a:rPr>
              <a:t>textFieldShouldReturn</a:t>
            </a:r>
            <a:r>
              <a:rPr lang="en-US" b="1" dirty="0" smtClean="0">
                <a:solidFill>
                  <a:srgbClr val="0070C0"/>
                </a:solidFill>
                <a:latin typeface="Consolas" charset="0"/>
                <a:ea typeface="Consolas" charset="0"/>
                <a:cs typeface="Consolas" charset="0"/>
              </a:rPr>
              <a:t>()</a:t>
            </a:r>
            <a:r>
              <a:rPr lang="en-US" b="1" dirty="0" smtClean="0"/>
              <a:t> Method</a:t>
            </a:r>
            <a:endParaRPr lang="en-US" b="1" dirty="0"/>
          </a:p>
        </p:txBody>
      </p:sp>
      <p:sp>
        <p:nvSpPr>
          <p:cNvPr id="3" name="Content Placeholder 2"/>
          <p:cNvSpPr>
            <a:spLocks noGrp="1"/>
          </p:cNvSpPr>
          <p:nvPr>
            <p:ph idx="1"/>
          </p:nvPr>
        </p:nvSpPr>
        <p:spPr>
          <a:xfrm>
            <a:off x="838200" y="1690688"/>
            <a:ext cx="10515600" cy="3953974"/>
          </a:xfrm>
        </p:spPr>
        <p:txBody>
          <a:bodyPr>
            <a:normAutofit lnSpcReduction="10000"/>
          </a:bodyPr>
          <a:lstStyle/>
          <a:p>
            <a:r>
              <a:rPr lang="en-US" dirty="0" smtClean="0"/>
              <a:t>This method is called by iOS when the Return key on the keyboard is tapped.</a:t>
            </a:r>
          </a:p>
          <a:p>
            <a:endParaRPr lang="en-US" sz="1200" dirty="0"/>
          </a:p>
          <a:p>
            <a:r>
              <a:rPr lang="en-US" dirty="0" smtClean="0"/>
              <a:t>In our case, this method is called when the Done button is tapped.</a:t>
            </a:r>
          </a:p>
          <a:p>
            <a:endParaRPr lang="en-US" sz="1300" dirty="0"/>
          </a:p>
          <a:p>
            <a:r>
              <a:rPr lang="en-US" dirty="0" smtClean="0"/>
              <a:t>We’ll write code to dismiss the keyboard when the Return or Done key is tapped.</a:t>
            </a:r>
          </a:p>
          <a:p>
            <a:endParaRPr lang="en-US" sz="1300" dirty="0"/>
          </a:p>
          <a:p>
            <a:r>
              <a:rPr lang="en-US" dirty="0" smtClean="0"/>
              <a:t>In the </a:t>
            </a:r>
            <a:r>
              <a:rPr lang="en-US" dirty="0" err="1" smtClean="0">
                <a:solidFill>
                  <a:srgbClr val="0070C0"/>
                </a:solidFill>
                <a:latin typeface="Consolas" charset="0"/>
                <a:ea typeface="Consolas" charset="0"/>
                <a:cs typeface="Consolas" charset="0"/>
              </a:rPr>
              <a:t>ViewController</a:t>
            </a:r>
            <a:r>
              <a:rPr lang="en-US" dirty="0" smtClean="0"/>
              <a:t> class, add the following MARK comment above the </a:t>
            </a:r>
            <a:r>
              <a:rPr lang="en-US" dirty="0" smtClean="0">
                <a:solidFill>
                  <a:srgbClr val="00B050"/>
                </a:solidFill>
                <a:latin typeface="Consolas" charset="0"/>
                <a:ea typeface="Consolas" charset="0"/>
                <a:cs typeface="Consolas" charset="0"/>
              </a:rPr>
              <a:t>//MARK: Actions</a:t>
            </a:r>
            <a:r>
              <a:rPr lang="en-US" dirty="0" smtClean="0"/>
              <a:t> section:</a:t>
            </a:r>
          </a:p>
          <a:p>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4224" y="5524743"/>
            <a:ext cx="5236578" cy="598350"/>
          </a:xfrm>
          <a:prstGeom prst="rect">
            <a:avLst/>
          </a:prstGeom>
          <a:ln w="12700">
            <a:solidFill>
              <a:schemeClr val="tx1"/>
            </a:solidFill>
          </a:ln>
        </p:spPr>
      </p:pic>
    </p:spTree>
    <p:extLst>
      <p:ext uri="{BB962C8B-B14F-4D97-AF65-F5344CB8AC3E}">
        <p14:creationId xmlns:p14="http://schemas.microsoft.com/office/powerpoint/2010/main" val="176145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18021"/>
            <a:ext cx="10515600" cy="5455994"/>
          </a:xfrm>
        </p:spPr>
        <p:txBody>
          <a:bodyPr>
            <a:normAutofit fontScale="92500" lnSpcReduction="10000"/>
          </a:bodyPr>
          <a:lstStyle/>
          <a:p>
            <a:r>
              <a:rPr lang="en-US" dirty="0" smtClean="0"/>
              <a:t>Add the following code just below </a:t>
            </a:r>
            <a:r>
              <a:rPr lang="en-US" dirty="0" smtClean="0">
                <a:solidFill>
                  <a:srgbClr val="00B050"/>
                </a:solidFill>
                <a:latin typeface="Consolas" charset="0"/>
                <a:ea typeface="Consolas" charset="0"/>
                <a:cs typeface="Consolas" charset="0"/>
              </a:rPr>
              <a:t>//</a:t>
            </a:r>
            <a:r>
              <a:rPr lang="en-US" dirty="0" err="1" smtClean="0">
                <a:solidFill>
                  <a:srgbClr val="00B050"/>
                </a:solidFill>
                <a:latin typeface="Consolas" charset="0"/>
                <a:ea typeface="Consolas" charset="0"/>
                <a:cs typeface="Consolas" charset="0"/>
              </a:rPr>
              <a:t>MARK:UITextFieldDelegate</a:t>
            </a:r>
            <a:r>
              <a:rPr lang="en-US" dirty="0" smtClean="0"/>
              <a:t>:</a:t>
            </a:r>
          </a:p>
          <a:p>
            <a:endParaRPr lang="en-US" dirty="0" smtClean="0"/>
          </a:p>
          <a:p>
            <a:endParaRPr lang="en-US" dirty="0"/>
          </a:p>
          <a:p>
            <a:endParaRPr lang="en-US" dirty="0" smtClean="0"/>
          </a:p>
          <a:p>
            <a:endParaRPr lang="en-US" dirty="0" smtClean="0"/>
          </a:p>
          <a:p>
            <a:endParaRPr lang="en-US" sz="1300" dirty="0"/>
          </a:p>
          <a:p>
            <a:r>
              <a:rPr lang="en-US" dirty="0" smtClean="0"/>
              <a:t>We’ve just </a:t>
            </a:r>
            <a:r>
              <a:rPr lang="en-US" i="1" dirty="0" smtClean="0"/>
              <a:t>implemented</a:t>
            </a:r>
            <a:r>
              <a:rPr lang="en-US" dirty="0" smtClean="0"/>
              <a:t> the </a:t>
            </a:r>
            <a:r>
              <a:rPr lang="en-US" dirty="0" err="1">
                <a:solidFill>
                  <a:srgbClr val="0070C0"/>
                </a:solidFill>
                <a:latin typeface="Consolas" charset="0"/>
                <a:ea typeface="Consolas" charset="0"/>
                <a:cs typeface="Consolas" charset="0"/>
              </a:rPr>
              <a:t>textFieldShouldReturn</a:t>
            </a:r>
            <a:r>
              <a:rPr lang="en-US" dirty="0" smtClean="0">
                <a:solidFill>
                  <a:srgbClr val="0070C0"/>
                </a:solidFill>
                <a:ea typeface="Consolas" charset="0"/>
                <a:cs typeface="Consolas" charset="0"/>
              </a:rPr>
              <a:t>()</a:t>
            </a:r>
            <a:r>
              <a:rPr lang="en-US" dirty="0" smtClean="0">
                <a:ea typeface="Consolas" charset="0"/>
                <a:cs typeface="Consolas" charset="0"/>
              </a:rPr>
              <a:t> method.</a:t>
            </a:r>
          </a:p>
          <a:p>
            <a:pPr lvl="1"/>
            <a:r>
              <a:rPr lang="en-US" dirty="0" smtClean="0">
                <a:ea typeface="Consolas" charset="0"/>
                <a:cs typeface="Consolas" charset="0"/>
              </a:rPr>
              <a:t>The methods in the delegates are empty shells. It’s up to the programmer to add code to the methods.</a:t>
            </a:r>
          </a:p>
          <a:p>
            <a:pPr lvl="1"/>
            <a:r>
              <a:rPr lang="en-US" dirty="0" smtClean="0">
                <a:ea typeface="Consolas" charset="0"/>
                <a:cs typeface="Consolas" charset="0"/>
              </a:rPr>
              <a:t>Adding code to a method is called </a:t>
            </a:r>
            <a:r>
              <a:rPr lang="en-US" i="1" dirty="0" smtClean="0">
                <a:ea typeface="Consolas" charset="0"/>
                <a:cs typeface="Consolas" charset="0"/>
              </a:rPr>
              <a:t>implementing</a:t>
            </a:r>
            <a:r>
              <a:rPr lang="en-US" dirty="0" smtClean="0">
                <a:ea typeface="Consolas" charset="0"/>
                <a:cs typeface="Consolas" charset="0"/>
              </a:rPr>
              <a:t> a method.</a:t>
            </a:r>
          </a:p>
          <a:p>
            <a:pPr lvl="1"/>
            <a:endParaRPr lang="en-US" sz="1300" dirty="0">
              <a:ea typeface="Consolas" charset="0"/>
              <a:cs typeface="Consolas" charset="0"/>
            </a:endParaRPr>
          </a:p>
          <a:p>
            <a:r>
              <a:rPr lang="en-US" dirty="0" smtClean="0">
                <a:ea typeface="Consolas" charset="0"/>
                <a:cs typeface="Consolas" charset="0"/>
              </a:rPr>
              <a:t>Notice that we’re given help when we type our code. </a:t>
            </a:r>
            <a:r>
              <a:rPr lang="en-US" dirty="0" err="1" smtClean="0">
                <a:ea typeface="Consolas" charset="0"/>
                <a:cs typeface="Consolas" charset="0"/>
              </a:rPr>
              <a:t>Xcode</a:t>
            </a:r>
            <a:r>
              <a:rPr lang="en-US" dirty="0" smtClean="0">
                <a:ea typeface="Consolas" charset="0"/>
                <a:cs typeface="Consolas" charset="0"/>
              </a:rPr>
              <a:t> will suggest to us what to type. This is called </a:t>
            </a:r>
            <a:r>
              <a:rPr lang="en-US" i="1" dirty="0" smtClean="0">
                <a:ea typeface="Consolas" charset="0"/>
                <a:cs typeface="Consolas" charset="0"/>
              </a:rPr>
              <a:t>code completion</a:t>
            </a:r>
            <a:r>
              <a:rPr lang="en-US" dirty="0" smtClean="0">
                <a:ea typeface="Consolas" charset="0"/>
                <a:cs typeface="Consolas" charset="0"/>
              </a:rPr>
              <a:t>. Select the correct code by scrolling to the code and then press Return on your keyboard.</a:t>
            </a:r>
            <a:endParaRPr lang="en-US" dirty="0"/>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1982" y="820098"/>
            <a:ext cx="9601798" cy="1799116"/>
          </a:xfrm>
          <a:prstGeom prst="rect">
            <a:avLst/>
          </a:prstGeom>
          <a:ln w="12700">
            <a:solidFill>
              <a:schemeClr val="tx1"/>
            </a:solidFill>
          </a:ln>
        </p:spPr>
      </p:pic>
      <p:pic>
        <p:nvPicPr>
          <p:cNvPr id="2" name="Picture 1"/>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77702" y="5510326"/>
            <a:ext cx="8003031" cy="1048127"/>
          </a:xfrm>
          <a:prstGeom prst="rect">
            <a:avLst/>
          </a:prstGeom>
          <a:ln w="12700">
            <a:solidFill>
              <a:schemeClr val="tx1"/>
            </a:solidFill>
          </a:ln>
        </p:spPr>
      </p:pic>
      <p:sp>
        <p:nvSpPr>
          <p:cNvPr id="6" name="Rectangle 5"/>
          <p:cNvSpPr/>
          <p:nvPr/>
        </p:nvSpPr>
        <p:spPr>
          <a:xfrm>
            <a:off x="9209575" y="1216952"/>
            <a:ext cx="1233289" cy="3520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61981" y="5849649"/>
            <a:ext cx="8018752" cy="37914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28800" y="1930326"/>
            <a:ext cx="1845734" cy="32254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745784" y="1852059"/>
            <a:ext cx="7986113" cy="707886"/>
          </a:xfrm>
          <a:prstGeom prst="rect">
            <a:avLst/>
          </a:prstGeom>
          <a:noFill/>
          <a:ln>
            <a:noFill/>
          </a:ln>
        </p:spPr>
        <p:txBody>
          <a:bodyPr wrap="square" rtlCol="0">
            <a:spAutoFit/>
          </a:bodyPr>
          <a:lstStyle/>
          <a:p>
            <a:r>
              <a:rPr lang="en-US" sz="2000" b="1" dirty="0" smtClean="0">
                <a:solidFill>
                  <a:srgbClr val="FF0000"/>
                </a:solidFill>
              </a:rPr>
              <a:t>This method needs to </a:t>
            </a:r>
            <a:r>
              <a:rPr lang="en-US" sz="2000" b="1" dirty="0" smtClean="0">
                <a:solidFill>
                  <a:srgbClr val="0070C0"/>
                </a:solidFill>
                <a:latin typeface="Consolas" charset="0"/>
                <a:ea typeface="Consolas" charset="0"/>
                <a:cs typeface="Consolas" charset="0"/>
              </a:rPr>
              <a:t>return</a:t>
            </a:r>
            <a:r>
              <a:rPr lang="en-US" sz="2000" b="1" dirty="0" smtClean="0">
                <a:solidFill>
                  <a:srgbClr val="FF0000"/>
                </a:solidFill>
              </a:rPr>
              <a:t> a Boolean. If we write the code so that it returns </a:t>
            </a:r>
            <a:r>
              <a:rPr lang="en-US" sz="2000" b="1" dirty="0" smtClean="0">
                <a:solidFill>
                  <a:srgbClr val="0070C0"/>
                </a:solidFill>
                <a:latin typeface="Consolas" charset="0"/>
                <a:ea typeface="Consolas" charset="0"/>
                <a:cs typeface="Consolas" charset="0"/>
              </a:rPr>
              <a:t>true</a:t>
            </a:r>
            <a:r>
              <a:rPr lang="en-US" sz="2000" b="1" dirty="0" smtClean="0">
                <a:solidFill>
                  <a:srgbClr val="FF0000"/>
                </a:solidFill>
              </a:rPr>
              <a:t>, the app responds to the Return or Done key being pressed</a:t>
            </a:r>
            <a:endParaRPr lang="en-US" sz="2000" b="1" dirty="0">
              <a:solidFill>
                <a:srgbClr val="FF0000"/>
              </a:solidFill>
            </a:endParaRPr>
          </a:p>
        </p:txBody>
      </p:sp>
      <p:cxnSp>
        <p:nvCxnSpPr>
          <p:cNvPr id="11" name="Straight Arrow Connector 10"/>
          <p:cNvCxnSpPr/>
          <p:nvPr/>
        </p:nvCxnSpPr>
        <p:spPr>
          <a:xfrm flipV="1">
            <a:off x="7882759" y="1569027"/>
            <a:ext cx="1326816" cy="3613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60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blinds(horizontal)">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linds(horizontal)">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blinds(horizontal)">
                                      <p:cBhvr>
                                        <p:cTn id="36" dur="500"/>
                                        <p:tgtEl>
                                          <p:spTgt spid="3">
                                            <p:txEl>
                                              <p:pRg st="10" end="10"/>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blinds(horizontal)">
                                      <p:cBhvr>
                                        <p:cTn id="39" dur="500"/>
                                        <p:tgtEl>
                                          <p:spTgt spid="2"/>
                                        </p:tgtEl>
                                      </p:cBhvr>
                                    </p:animEffect>
                                  </p:childTnLst>
                                </p:cTn>
                              </p:par>
                              <p:par>
                                <p:cTn id="40" presetID="3" presetClass="entr" presetSubtype="10" fill="hold" grpId="0" nodeType="withEffect">
                                  <p:stCondLst>
                                    <p:cond delay="250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515600" cy="1325563"/>
          </a:xfrm>
        </p:spPr>
        <p:txBody>
          <a:bodyPr/>
          <a:lstStyle/>
          <a:p>
            <a:r>
              <a:rPr lang="en-US" b="1" dirty="0" smtClean="0"/>
              <a:t>The </a:t>
            </a:r>
            <a:r>
              <a:rPr lang="en-US" b="1" dirty="0" err="1" smtClean="0">
                <a:solidFill>
                  <a:srgbClr val="0070C0"/>
                </a:solidFill>
                <a:latin typeface="Consolas" charset="0"/>
                <a:ea typeface="Consolas" charset="0"/>
                <a:cs typeface="Consolas" charset="0"/>
              </a:rPr>
              <a:t>textFieldDidEndEditing</a:t>
            </a:r>
            <a:r>
              <a:rPr lang="en-US" b="1" dirty="0" smtClean="0">
                <a:solidFill>
                  <a:srgbClr val="0070C0"/>
                </a:solidFill>
                <a:latin typeface="Consolas" charset="0"/>
                <a:ea typeface="Consolas" charset="0"/>
                <a:cs typeface="Consolas" charset="0"/>
              </a:rPr>
              <a:t>()</a:t>
            </a:r>
            <a:r>
              <a:rPr lang="en-US" b="1" dirty="0" smtClean="0"/>
              <a:t> Method </a:t>
            </a:r>
            <a:endParaRPr lang="en-US" b="1" dirty="0"/>
          </a:p>
        </p:txBody>
      </p:sp>
      <p:sp>
        <p:nvSpPr>
          <p:cNvPr id="3" name="Content Placeholder 2"/>
          <p:cNvSpPr>
            <a:spLocks noGrp="1"/>
          </p:cNvSpPr>
          <p:nvPr>
            <p:ph idx="1"/>
          </p:nvPr>
        </p:nvSpPr>
        <p:spPr>
          <a:xfrm>
            <a:off x="838200" y="1173708"/>
            <a:ext cx="10515600" cy="5684292"/>
          </a:xfrm>
        </p:spPr>
        <p:txBody>
          <a:bodyPr>
            <a:normAutofit fontScale="92500" lnSpcReduction="10000"/>
          </a:bodyPr>
          <a:lstStyle/>
          <a:p>
            <a:r>
              <a:rPr lang="en-US" dirty="0" smtClean="0"/>
              <a:t>This method is called just before the </a:t>
            </a:r>
            <a:r>
              <a:rPr lang="en-US" dirty="0" smtClean="0">
                <a:latin typeface="Consolas" charset="0"/>
                <a:ea typeface="Consolas" charset="0"/>
                <a:cs typeface="Consolas" charset="0"/>
              </a:rPr>
              <a:t>Text Field</a:t>
            </a:r>
            <a:r>
              <a:rPr lang="en-US" dirty="0" smtClean="0"/>
              <a:t> becomes inactive.</a:t>
            </a:r>
          </a:p>
          <a:p>
            <a:endParaRPr lang="en-US" sz="900" dirty="0"/>
          </a:p>
          <a:p>
            <a:r>
              <a:rPr lang="en-US" dirty="0" smtClean="0"/>
              <a:t>This is a good place to write code that reads whatever has been typed into the name </a:t>
            </a:r>
            <a:r>
              <a:rPr lang="en-US" dirty="0" smtClean="0">
                <a:latin typeface="Consolas" charset="0"/>
                <a:ea typeface="Consolas" charset="0"/>
                <a:cs typeface="Consolas" charset="0"/>
              </a:rPr>
              <a:t>Text Field</a:t>
            </a:r>
            <a:r>
              <a:rPr lang="en-US" dirty="0" smtClean="0">
                <a:ea typeface="Consolas" charset="0"/>
                <a:cs typeface="Consolas" charset="0"/>
              </a:rPr>
              <a:t>, and then changes the </a:t>
            </a:r>
            <a:r>
              <a:rPr lang="en-US" dirty="0" err="1" smtClean="0">
                <a:solidFill>
                  <a:srgbClr val="0070C0"/>
                </a:solidFill>
                <a:latin typeface="Consolas" charset="0"/>
                <a:ea typeface="Consolas" charset="0"/>
                <a:cs typeface="Consolas" charset="0"/>
              </a:rPr>
              <a:t>helloThereLabel</a:t>
            </a:r>
            <a:r>
              <a:rPr lang="en-US" dirty="0" err="1" smtClean="0">
                <a:ea typeface="Consolas" charset="0"/>
                <a:cs typeface="Consolas" charset="0"/>
              </a:rPr>
              <a:t>’s</a:t>
            </a:r>
            <a:r>
              <a:rPr lang="en-US" dirty="0" smtClean="0">
                <a:ea typeface="Consolas" charset="0"/>
                <a:cs typeface="Consolas" charset="0"/>
              </a:rPr>
              <a:t> </a:t>
            </a:r>
            <a:r>
              <a:rPr lang="en-US" dirty="0" smtClean="0">
                <a:solidFill>
                  <a:srgbClr val="0070C0"/>
                </a:solidFill>
                <a:latin typeface="Consolas" charset="0"/>
                <a:ea typeface="Consolas" charset="0"/>
                <a:cs typeface="Consolas" charset="0"/>
              </a:rPr>
              <a:t>text</a:t>
            </a:r>
            <a:r>
              <a:rPr lang="en-US" dirty="0" smtClean="0">
                <a:ea typeface="Consolas" charset="0"/>
                <a:cs typeface="Consolas" charset="0"/>
              </a:rPr>
              <a:t> property</a:t>
            </a:r>
            <a:r>
              <a:rPr lang="en-US" dirty="0" smtClean="0"/>
              <a:t>.</a:t>
            </a:r>
          </a:p>
          <a:p>
            <a:endParaRPr lang="en-US" sz="900" dirty="0"/>
          </a:p>
          <a:p>
            <a:r>
              <a:rPr lang="en-US" dirty="0" smtClean="0"/>
              <a:t>So let’s add this code to </a:t>
            </a:r>
            <a:r>
              <a:rPr lang="en-US" dirty="0" smtClean="0">
                <a:solidFill>
                  <a:srgbClr val="00B050"/>
                </a:solidFill>
                <a:latin typeface="Consolas" charset="0"/>
                <a:ea typeface="Consolas" charset="0"/>
                <a:cs typeface="Consolas" charset="0"/>
              </a:rPr>
              <a:t>//MARK: </a:t>
            </a:r>
            <a:r>
              <a:rPr lang="en-US" dirty="0" err="1" smtClean="0">
                <a:solidFill>
                  <a:srgbClr val="00B050"/>
                </a:solidFill>
                <a:latin typeface="Consolas" charset="0"/>
                <a:ea typeface="Consolas" charset="0"/>
                <a:cs typeface="Consolas" charset="0"/>
              </a:rPr>
              <a:t>UITextFieldDelegate</a:t>
            </a:r>
            <a:r>
              <a:rPr lang="en-US" dirty="0" smtClean="0"/>
              <a:t>:</a:t>
            </a:r>
          </a:p>
          <a:p>
            <a:endParaRPr lang="en-US" dirty="0" smtClean="0"/>
          </a:p>
          <a:p>
            <a:endParaRPr lang="en-US" dirty="0" smtClean="0"/>
          </a:p>
          <a:p>
            <a:endParaRPr lang="en-US" dirty="0"/>
          </a:p>
          <a:p>
            <a:endParaRPr lang="en-US" dirty="0" smtClean="0"/>
          </a:p>
          <a:p>
            <a:endParaRPr lang="en-US" sz="1300" dirty="0"/>
          </a:p>
          <a:p>
            <a:r>
              <a:rPr lang="en-US" dirty="0" smtClean="0"/>
              <a:t>We could actually place this code anywhere within the </a:t>
            </a:r>
            <a:r>
              <a:rPr lang="en-US" dirty="0" err="1" smtClean="0">
                <a:solidFill>
                  <a:srgbClr val="0070C0"/>
                </a:solidFill>
                <a:latin typeface="Consolas" charset="0"/>
                <a:ea typeface="Consolas" charset="0"/>
                <a:cs typeface="Consolas" charset="0"/>
              </a:rPr>
              <a:t>ViewController</a:t>
            </a:r>
            <a:r>
              <a:rPr lang="en-US" dirty="0" smtClean="0"/>
              <a:t> class, but it’s good to keep our code </a:t>
            </a:r>
            <a:r>
              <a:rPr lang="en-US" dirty="0" err="1" smtClean="0"/>
              <a:t>organised</a:t>
            </a:r>
            <a:r>
              <a:rPr lang="en-US" dirty="0" smtClean="0"/>
              <a:t> by placing similar methods together so that it’s easier for us to find our code.</a:t>
            </a:r>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0655" y="3621439"/>
            <a:ext cx="8399453" cy="1069848"/>
          </a:xfrm>
          <a:prstGeom prst="rect">
            <a:avLst/>
          </a:prstGeom>
          <a:ln w="12700">
            <a:solidFill>
              <a:schemeClr val="tx1"/>
            </a:solidFill>
          </a:ln>
        </p:spPr>
      </p:pic>
      <p:sp>
        <p:nvSpPr>
          <p:cNvPr id="5" name="Rectangle 4"/>
          <p:cNvSpPr/>
          <p:nvPr/>
        </p:nvSpPr>
        <p:spPr>
          <a:xfrm>
            <a:off x="5227093" y="3997376"/>
            <a:ext cx="2265527" cy="31797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717118" y="3976764"/>
            <a:ext cx="3209724" cy="33858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215700" y="4693500"/>
            <a:ext cx="4912840" cy="830997"/>
          </a:xfrm>
          <a:prstGeom prst="rect">
            <a:avLst/>
          </a:prstGeom>
          <a:noFill/>
          <a:ln>
            <a:noFill/>
          </a:ln>
        </p:spPr>
        <p:txBody>
          <a:bodyPr wrap="square" rtlCol="0">
            <a:spAutoFit/>
          </a:bodyPr>
          <a:lstStyle/>
          <a:p>
            <a:r>
              <a:rPr lang="en-US" sz="2400" b="1" dirty="0" smtClean="0">
                <a:solidFill>
                  <a:srgbClr val="FF0000"/>
                </a:solidFill>
              </a:rPr>
              <a:t>This </a:t>
            </a:r>
            <a:r>
              <a:rPr lang="en-US" sz="2400" b="1" dirty="0" smtClean="0">
                <a:solidFill>
                  <a:srgbClr val="0070C0"/>
                </a:solidFill>
                <a:latin typeface="Consolas" charset="0"/>
                <a:ea typeface="Consolas" charset="0"/>
                <a:cs typeface="Consolas" charset="0"/>
              </a:rPr>
              <a:t>string</a:t>
            </a:r>
            <a:r>
              <a:rPr lang="en-US" sz="2400" b="1" dirty="0" smtClean="0">
                <a:solidFill>
                  <a:srgbClr val="FF0000"/>
                </a:solidFill>
              </a:rPr>
              <a:t> is the value of </a:t>
            </a:r>
            <a:r>
              <a:rPr lang="en-US" sz="2400" b="1" dirty="0" err="1" smtClean="0">
                <a:solidFill>
                  <a:srgbClr val="0070C0"/>
                </a:solidFill>
                <a:latin typeface="Consolas" charset="0"/>
                <a:ea typeface="Consolas" charset="0"/>
                <a:cs typeface="Consolas" charset="0"/>
              </a:rPr>
              <a:t>helloThereLabel</a:t>
            </a:r>
            <a:r>
              <a:rPr lang="en-US" sz="2400" b="1" dirty="0" err="1" smtClean="0">
                <a:solidFill>
                  <a:srgbClr val="FF0000"/>
                </a:solidFill>
              </a:rPr>
              <a:t>’s</a:t>
            </a:r>
            <a:r>
              <a:rPr lang="en-US" sz="2400" b="1" dirty="0" smtClean="0">
                <a:solidFill>
                  <a:srgbClr val="FF0000"/>
                </a:solidFill>
              </a:rPr>
              <a:t> </a:t>
            </a:r>
            <a:r>
              <a:rPr lang="en-US" sz="2400" b="1" dirty="0" smtClean="0">
                <a:solidFill>
                  <a:srgbClr val="0070C0"/>
                </a:solidFill>
                <a:latin typeface="Consolas" charset="0"/>
                <a:ea typeface="Consolas" charset="0"/>
                <a:cs typeface="Consolas" charset="0"/>
              </a:rPr>
              <a:t>text</a:t>
            </a:r>
            <a:r>
              <a:rPr lang="en-US" sz="2400" b="1" dirty="0" smtClean="0">
                <a:solidFill>
                  <a:srgbClr val="FF0000"/>
                </a:solidFill>
              </a:rPr>
              <a:t> property</a:t>
            </a:r>
            <a:endParaRPr lang="en-US" sz="2400" b="1" dirty="0">
              <a:solidFill>
                <a:srgbClr val="FF0000"/>
              </a:solidFill>
            </a:endParaRPr>
          </a:p>
        </p:txBody>
      </p:sp>
      <p:cxnSp>
        <p:nvCxnSpPr>
          <p:cNvPr id="8" name="Straight Arrow Connector 7"/>
          <p:cNvCxnSpPr/>
          <p:nvPr/>
        </p:nvCxnSpPr>
        <p:spPr>
          <a:xfrm flipV="1">
            <a:off x="1667576" y="4315349"/>
            <a:ext cx="666915" cy="4070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18460" y="4693500"/>
            <a:ext cx="4912840" cy="830997"/>
          </a:xfrm>
          <a:prstGeom prst="rect">
            <a:avLst/>
          </a:prstGeom>
          <a:noFill/>
          <a:ln>
            <a:noFill/>
          </a:ln>
        </p:spPr>
        <p:txBody>
          <a:bodyPr wrap="square" rtlCol="0">
            <a:spAutoFit/>
          </a:bodyPr>
          <a:lstStyle/>
          <a:p>
            <a:r>
              <a:rPr lang="en-US" sz="2400" b="1" dirty="0" smtClean="0">
                <a:solidFill>
                  <a:srgbClr val="FF0000"/>
                </a:solidFill>
              </a:rPr>
              <a:t>This </a:t>
            </a:r>
            <a:r>
              <a:rPr lang="en-US" sz="2400" b="1" dirty="0" smtClean="0">
                <a:solidFill>
                  <a:srgbClr val="0070C0"/>
                </a:solidFill>
                <a:latin typeface="Consolas" charset="0"/>
                <a:ea typeface="Consolas" charset="0"/>
                <a:cs typeface="Consolas" charset="0"/>
              </a:rPr>
              <a:t>string</a:t>
            </a:r>
            <a:r>
              <a:rPr lang="en-US" sz="2400" b="1" dirty="0" smtClean="0">
                <a:solidFill>
                  <a:srgbClr val="FF0000"/>
                </a:solidFill>
              </a:rPr>
              <a:t> is the value of </a:t>
            </a:r>
            <a:r>
              <a:rPr lang="en-US" sz="2400" b="1" dirty="0" err="1" smtClean="0">
                <a:solidFill>
                  <a:srgbClr val="0070C0"/>
                </a:solidFill>
                <a:latin typeface="Consolas" charset="0"/>
                <a:ea typeface="Consolas" charset="0"/>
                <a:cs typeface="Consolas" charset="0"/>
              </a:rPr>
              <a:t>textField</a:t>
            </a:r>
            <a:r>
              <a:rPr lang="en-US" sz="2400" b="1" dirty="0" err="1" smtClean="0">
                <a:solidFill>
                  <a:srgbClr val="FF0000"/>
                </a:solidFill>
              </a:rPr>
              <a:t>’s</a:t>
            </a:r>
            <a:r>
              <a:rPr lang="en-US" sz="2400" b="1" dirty="0" smtClean="0">
                <a:solidFill>
                  <a:srgbClr val="FF0000"/>
                </a:solidFill>
              </a:rPr>
              <a:t> </a:t>
            </a:r>
            <a:r>
              <a:rPr lang="en-US" sz="2400" b="1" dirty="0" smtClean="0">
                <a:solidFill>
                  <a:srgbClr val="0070C0"/>
                </a:solidFill>
                <a:latin typeface="Consolas" charset="0"/>
                <a:ea typeface="Consolas" charset="0"/>
                <a:cs typeface="Consolas" charset="0"/>
              </a:rPr>
              <a:t>text</a:t>
            </a:r>
            <a:r>
              <a:rPr lang="en-US" sz="2400" b="1" dirty="0" smtClean="0">
                <a:solidFill>
                  <a:srgbClr val="FF0000"/>
                </a:solidFill>
              </a:rPr>
              <a:t> property</a:t>
            </a:r>
            <a:endParaRPr lang="en-US" sz="2400" b="1" dirty="0">
              <a:solidFill>
                <a:srgbClr val="FF0000"/>
              </a:solidFill>
            </a:endParaRPr>
          </a:p>
        </p:txBody>
      </p:sp>
      <p:cxnSp>
        <p:nvCxnSpPr>
          <p:cNvPr id="11" name="Straight Arrow Connector 10"/>
          <p:cNvCxnSpPr/>
          <p:nvPr/>
        </p:nvCxnSpPr>
        <p:spPr>
          <a:xfrm flipH="1" flipV="1">
            <a:off x="6596244" y="4315349"/>
            <a:ext cx="602190" cy="4217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83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par>
                                <p:cTn id="32" presetID="3" presetClass="entr" presetSubtype="1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blinds(horizontal)">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19123"/>
            <a:ext cx="10515600" cy="6312310"/>
          </a:xfrm>
        </p:spPr>
        <p:txBody>
          <a:bodyPr>
            <a:normAutofit fontScale="85000" lnSpcReduction="20000"/>
          </a:bodyPr>
          <a:lstStyle/>
          <a:p>
            <a:r>
              <a:rPr lang="en-US" dirty="0" smtClean="0"/>
              <a:t>Test out your code by running the app in the simulator.</a:t>
            </a:r>
          </a:p>
          <a:p>
            <a:endParaRPr lang="en-US" sz="900" dirty="0"/>
          </a:p>
          <a:p>
            <a:r>
              <a:rPr lang="en-US" dirty="0" smtClean="0"/>
              <a:t>When you type in something into the name Text Field and tap the Done button on the keyboard, the “Hello there!” words will change to be whatever you’ve typed.</a:t>
            </a:r>
          </a:p>
          <a:p>
            <a:endParaRPr lang="en-US" dirty="0"/>
          </a:p>
          <a:p>
            <a:endParaRPr lang="en-US" dirty="0" smtClean="0"/>
          </a:p>
          <a:p>
            <a:endParaRPr lang="en-US" dirty="0"/>
          </a:p>
          <a:p>
            <a:endParaRPr lang="en-US" dirty="0" smtClean="0"/>
          </a:p>
          <a:p>
            <a:endParaRPr lang="en-US" dirty="0" smtClean="0"/>
          </a:p>
          <a:p>
            <a:endParaRPr lang="en-US" dirty="0"/>
          </a:p>
          <a:p>
            <a:r>
              <a:rPr lang="en-US" dirty="0" smtClean="0"/>
              <a:t>If you don’t see the iOS keyboard, then you’ll need to change the simulator’s hardware settings. On the Simulator’s menu bar, click on Hardware -&gt; Keyboard -&gt; Connect Hardware Keyboard. When this option is unchecked, the iOS keyboard appears.</a:t>
            </a:r>
          </a:p>
          <a:p>
            <a:endParaRPr lang="en-US" sz="900" dirty="0"/>
          </a:p>
          <a:p>
            <a:r>
              <a:rPr lang="en-US" dirty="0" smtClean="0"/>
              <a:t>You can also use your computer keyboard to type by checking the Connect Hardware Keyboard, and then clicking on Toggle Software Keyboard.</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1146703" y="1755634"/>
            <a:ext cx="3373246" cy="2035316"/>
          </a:xfrm>
          <a:prstGeom prst="rect">
            <a:avLst/>
          </a:prstGeom>
          <a:ln w="12700">
            <a:solidFill>
              <a:schemeClr val="tx1"/>
            </a:solidFill>
          </a:ln>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8201543" y="1750154"/>
            <a:ext cx="3386683" cy="2040796"/>
          </a:xfrm>
          <a:prstGeom prst="rect">
            <a:avLst/>
          </a:prstGeom>
          <a:ln w="12700">
            <a:solidFill>
              <a:schemeClr val="tx1"/>
            </a:solidFill>
          </a:ln>
        </p:spPr>
      </p:pic>
      <p:sp>
        <p:nvSpPr>
          <p:cNvPr id="6" name="TextBox 5"/>
          <p:cNvSpPr txBox="1"/>
          <p:nvPr/>
        </p:nvSpPr>
        <p:spPr>
          <a:xfrm>
            <a:off x="4522869" y="2396277"/>
            <a:ext cx="3650459" cy="400110"/>
          </a:xfrm>
          <a:prstGeom prst="rect">
            <a:avLst/>
          </a:prstGeom>
          <a:noFill/>
          <a:ln>
            <a:noFill/>
          </a:ln>
        </p:spPr>
        <p:txBody>
          <a:bodyPr wrap="square" rtlCol="0">
            <a:spAutoFit/>
          </a:bodyPr>
          <a:lstStyle/>
          <a:p>
            <a:r>
              <a:rPr lang="en-US" sz="2000" b="1" dirty="0" smtClean="0">
                <a:solidFill>
                  <a:srgbClr val="FF0000"/>
                </a:solidFill>
              </a:rPr>
              <a:t>The </a:t>
            </a:r>
            <a:r>
              <a:rPr lang="en-US" sz="2000" b="1" dirty="0" err="1" smtClean="0">
                <a:solidFill>
                  <a:srgbClr val="0070C0"/>
                </a:solidFill>
                <a:latin typeface="Consolas" charset="0"/>
                <a:ea typeface="Consolas" charset="0"/>
                <a:cs typeface="Consolas" charset="0"/>
              </a:rPr>
              <a:t>helloThereLabel</a:t>
            </a:r>
            <a:r>
              <a:rPr lang="en-US" sz="2000" b="1" dirty="0" smtClean="0">
                <a:solidFill>
                  <a:srgbClr val="FF0000"/>
                </a:solidFill>
              </a:rPr>
              <a:t> changes</a:t>
            </a:r>
            <a:endParaRPr lang="en-US" sz="2000" b="1" dirty="0">
              <a:solidFill>
                <a:srgbClr val="FF0000"/>
              </a:solidFill>
            </a:endParaRPr>
          </a:p>
        </p:txBody>
      </p:sp>
      <p:cxnSp>
        <p:nvCxnSpPr>
          <p:cNvPr id="7" name="Straight Arrow Connector 6"/>
          <p:cNvCxnSpPr/>
          <p:nvPr/>
        </p:nvCxnSpPr>
        <p:spPr>
          <a:xfrm>
            <a:off x="4522869" y="2796387"/>
            <a:ext cx="365045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190245" y="6047059"/>
            <a:ext cx="4451087" cy="506145"/>
          </a:xfrm>
          <a:prstGeom prst="rect">
            <a:avLst/>
          </a:prstGeom>
          <a:ln w="12700">
            <a:solidFill>
              <a:schemeClr val="tx1"/>
            </a:solidFill>
          </a:ln>
        </p:spPr>
      </p:pic>
      <p:sp>
        <p:nvSpPr>
          <p:cNvPr id="12" name="Rectangle 11"/>
          <p:cNvSpPr/>
          <p:nvPr/>
        </p:nvSpPr>
        <p:spPr>
          <a:xfrm>
            <a:off x="1190244" y="6034441"/>
            <a:ext cx="4451087" cy="25205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90244" y="6286501"/>
            <a:ext cx="4451087" cy="26676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56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blinds(horizontal)">
                                      <p:cBhvr>
                                        <p:cTn id="26" dur="500"/>
                                        <p:tgtEl>
                                          <p:spTgt spid="3">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blinds(horizontal)">
                                      <p:cBhvr>
                                        <p:cTn id="31" dur="500"/>
                                        <p:tgtEl>
                                          <p:spTgt spid="3">
                                            <p:txEl>
                                              <p:pRg st="11" end="11"/>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0" nodeType="withEffect">
                                  <p:stCondLst>
                                    <p:cond delay="200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par>
                                <p:cTn id="38" presetID="3" presetClass="entr" presetSubtype="10" fill="hold" grpId="0" nodeType="withEffect">
                                  <p:stCondLst>
                                    <p:cond delay="350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5385"/>
            <a:ext cx="10515600" cy="6126480"/>
          </a:xfrm>
        </p:spPr>
        <p:txBody>
          <a:bodyPr/>
          <a:lstStyle/>
          <a:p>
            <a:r>
              <a:rPr lang="en-US" dirty="0" smtClean="0"/>
              <a:t>The very final thing that our Hello World app needs to do is to show whatever’s typed into the name </a:t>
            </a:r>
            <a:r>
              <a:rPr lang="en-US" dirty="0" smtClean="0">
                <a:solidFill>
                  <a:srgbClr val="0070C0"/>
                </a:solidFill>
              </a:rPr>
              <a:t>Text Field</a:t>
            </a:r>
            <a:r>
              <a:rPr lang="en-US" dirty="0" smtClean="0"/>
              <a:t> as a greeting in the </a:t>
            </a:r>
            <a:r>
              <a:rPr lang="en-US" dirty="0" err="1" smtClean="0">
                <a:solidFill>
                  <a:srgbClr val="0070C0"/>
                </a:solidFill>
                <a:latin typeface="Consolas" charset="0"/>
                <a:ea typeface="Consolas" charset="0"/>
                <a:cs typeface="Consolas" charset="0"/>
              </a:rPr>
              <a:t>helloThereLabel</a:t>
            </a:r>
            <a:r>
              <a:rPr lang="en-US" dirty="0" smtClean="0"/>
              <a:t>.</a:t>
            </a:r>
          </a:p>
          <a:p>
            <a:endParaRPr lang="en-US" sz="800" dirty="0"/>
          </a:p>
          <a:p>
            <a:r>
              <a:rPr lang="en-US" dirty="0" smtClean="0"/>
              <a:t>Let’s change the </a:t>
            </a:r>
            <a:r>
              <a:rPr lang="en-US" dirty="0" err="1" smtClean="0">
                <a:solidFill>
                  <a:srgbClr val="0070C0"/>
                </a:solidFill>
                <a:latin typeface="Consolas" charset="0"/>
                <a:ea typeface="Consolas" charset="0"/>
                <a:cs typeface="Consolas" charset="0"/>
              </a:rPr>
              <a:t>helloThereLabel</a:t>
            </a:r>
            <a:r>
              <a:rPr lang="en-US" dirty="0" err="1" smtClean="0">
                <a:ea typeface="Consolas" charset="0"/>
                <a:cs typeface="Consolas" charset="0"/>
              </a:rPr>
              <a:t>’s</a:t>
            </a:r>
            <a:r>
              <a:rPr lang="en-US" dirty="0" smtClean="0">
                <a:ea typeface="Consolas" charset="0"/>
                <a:cs typeface="Consolas" charset="0"/>
              </a:rPr>
              <a:t> </a:t>
            </a:r>
            <a:r>
              <a:rPr lang="en-US" dirty="0" smtClean="0">
                <a:solidFill>
                  <a:srgbClr val="0070C0"/>
                </a:solidFill>
                <a:latin typeface="Consolas" charset="0"/>
                <a:ea typeface="Consolas" charset="0"/>
                <a:cs typeface="Consolas" charset="0"/>
              </a:rPr>
              <a:t>text</a:t>
            </a:r>
            <a:r>
              <a:rPr lang="en-US" dirty="0" smtClean="0">
                <a:ea typeface="Consolas" charset="0"/>
                <a:cs typeface="Consolas" charset="0"/>
              </a:rPr>
              <a:t> property</a:t>
            </a:r>
            <a:r>
              <a:rPr lang="en-US" dirty="0" smtClean="0"/>
              <a:t> such that it shows the text “Hello there, [name]!” after the Done button is tapped on the keyboard. [name] is whatever has been typed into the name </a:t>
            </a:r>
            <a:r>
              <a:rPr lang="en-US" dirty="0" smtClean="0">
                <a:solidFill>
                  <a:srgbClr val="0070C0"/>
                </a:solidFill>
                <a:latin typeface="Consolas" charset="0"/>
                <a:ea typeface="Consolas" charset="0"/>
                <a:cs typeface="Consolas" charset="0"/>
              </a:rPr>
              <a:t>Text Field</a:t>
            </a:r>
            <a:r>
              <a:rPr lang="en-US" dirty="0" smtClean="0"/>
              <a:t>.</a:t>
            </a:r>
          </a:p>
          <a:p>
            <a:endParaRPr lang="en-US" sz="800" dirty="0"/>
          </a:p>
          <a:p>
            <a:r>
              <a:rPr lang="en-US" dirty="0" smtClean="0"/>
              <a:t>Amend the </a:t>
            </a:r>
            <a:r>
              <a:rPr lang="en-US" dirty="0" err="1" smtClean="0">
                <a:solidFill>
                  <a:srgbClr val="0070C0"/>
                </a:solidFill>
                <a:latin typeface="Consolas" charset="0"/>
                <a:ea typeface="Consolas" charset="0"/>
                <a:cs typeface="Consolas" charset="0"/>
              </a:rPr>
              <a:t>textFieldDidEndEditing</a:t>
            </a:r>
            <a:r>
              <a:rPr lang="en-US" dirty="0" smtClean="0">
                <a:solidFill>
                  <a:srgbClr val="0070C0"/>
                </a:solidFill>
                <a:latin typeface="Consolas" charset="0"/>
                <a:ea typeface="Consolas" charset="0"/>
                <a:cs typeface="Consolas" charset="0"/>
              </a:rPr>
              <a:t>()</a:t>
            </a:r>
            <a:r>
              <a:rPr lang="en-US" dirty="0" smtClean="0"/>
              <a:t> method to be this:</a:t>
            </a:r>
            <a:endParaRPr lang="en-US" dirty="0"/>
          </a:p>
          <a:p>
            <a:endParaRPr lang="en-US" dirty="0" smtClean="0"/>
          </a:p>
          <a:p>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39081" y="4124960"/>
            <a:ext cx="9906020" cy="1173699"/>
          </a:xfrm>
          <a:prstGeom prst="rect">
            <a:avLst/>
          </a:prstGeom>
          <a:ln w="12700">
            <a:solidFill>
              <a:schemeClr val="tx1"/>
            </a:solidFill>
          </a:ln>
        </p:spPr>
      </p:pic>
      <p:sp>
        <p:nvSpPr>
          <p:cNvPr id="5" name="Rectangle 4"/>
          <p:cNvSpPr/>
          <p:nvPr/>
        </p:nvSpPr>
        <p:spPr>
          <a:xfrm>
            <a:off x="9818016" y="4578424"/>
            <a:ext cx="141403" cy="3661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39081" y="5398055"/>
            <a:ext cx="10190021" cy="1200329"/>
          </a:xfrm>
          <a:prstGeom prst="rect">
            <a:avLst/>
          </a:prstGeom>
          <a:noFill/>
          <a:ln>
            <a:noFill/>
          </a:ln>
        </p:spPr>
        <p:txBody>
          <a:bodyPr wrap="square" rtlCol="0">
            <a:spAutoFit/>
          </a:bodyPr>
          <a:lstStyle/>
          <a:p>
            <a:r>
              <a:rPr lang="en-US" sz="2400" b="1" dirty="0" smtClean="0">
                <a:solidFill>
                  <a:srgbClr val="FF0000"/>
                </a:solidFill>
              </a:rPr>
              <a:t>Omitting the exclamation mark will cause an error when you build your code.</a:t>
            </a:r>
          </a:p>
          <a:p>
            <a:r>
              <a:rPr lang="en-US" sz="2400" b="1" dirty="0" smtClean="0">
                <a:solidFill>
                  <a:srgbClr val="FF0000"/>
                </a:solidFill>
              </a:rPr>
              <a:t>This is because the value of </a:t>
            </a:r>
            <a:r>
              <a:rPr lang="en-US" sz="2400" b="1" dirty="0" err="1" smtClean="0">
                <a:solidFill>
                  <a:srgbClr val="0070C0"/>
                </a:solidFill>
                <a:latin typeface="Consolas" charset="0"/>
                <a:ea typeface="Consolas" charset="0"/>
                <a:cs typeface="Consolas" charset="0"/>
              </a:rPr>
              <a:t>textField.text</a:t>
            </a:r>
            <a:r>
              <a:rPr lang="en-US" sz="2400" b="1" dirty="0" smtClean="0">
                <a:solidFill>
                  <a:srgbClr val="FF0000"/>
                </a:solidFill>
              </a:rPr>
              <a:t> needs to be “unwrapped” before it can be used.</a:t>
            </a:r>
            <a:endParaRPr lang="en-US" sz="2400" b="1" dirty="0">
              <a:solidFill>
                <a:srgbClr val="FF0000"/>
              </a:solidFill>
            </a:endParaRPr>
          </a:p>
        </p:txBody>
      </p:sp>
      <p:cxnSp>
        <p:nvCxnSpPr>
          <p:cNvPr id="7" name="Straight Arrow Connector 6"/>
          <p:cNvCxnSpPr/>
          <p:nvPr/>
        </p:nvCxnSpPr>
        <p:spPr>
          <a:xfrm flipV="1">
            <a:off x="5749871" y="4944592"/>
            <a:ext cx="4068145" cy="45346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05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4362"/>
            <a:ext cx="10515600" cy="5523820"/>
          </a:xfrm>
        </p:spPr>
        <p:txBody>
          <a:bodyPr/>
          <a:lstStyle/>
          <a:p>
            <a:r>
              <a:rPr lang="en-US" dirty="0" smtClean="0"/>
              <a:t>Test the app in the simulator.</a:t>
            </a:r>
          </a:p>
          <a:p>
            <a:endParaRPr lang="en-US" sz="1200" dirty="0"/>
          </a:p>
          <a:p>
            <a:r>
              <a:rPr lang="en-US" dirty="0" smtClean="0"/>
              <a:t>Once something is typed into the name </a:t>
            </a:r>
            <a:r>
              <a:rPr lang="en-US" dirty="0" smtClean="0">
                <a:latin typeface="Consolas" charset="0"/>
                <a:ea typeface="Consolas" charset="0"/>
                <a:cs typeface="Consolas" charset="0"/>
              </a:rPr>
              <a:t>Text Field</a:t>
            </a:r>
            <a:r>
              <a:rPr lang="en-US" dirty="0" smtClean="0"/>
              <a:t> and the Done button is tapped on the keyboard, whatever’s typed will appear as part of a greeting in the </a:t>
            </a:r>
            <a:r>
              <a:rPr lang="en-US" dirty="0" err="1" smtClean="0">
                <a:solidFill>
                  <a:srgbClr val="0070C0"/>
                </a:solidFill>
                <a:latin typeface="Consolas" charset="0"/>
                <a:ea typeface="Consolas" charset="0"/>
                <a:cs typeface="Consolas" charset="0"/>
              </a:rPr>
              <a:t>helloThereLabel</a:t>
            </a:r>
            <a:r>
              <a:rPr lang="en-US" dirty="0" smtClean="0"/>
              <a:t> text.</a:t>
            </a:r>
          </a:p>
          <a:p>
            <a:endParaRPr lang="en-US" dirty="0"/>
          </a:p>
          <a:p>
            <a:endParaRPr lang="en-US" dirty="0"/>
          </a:p>
        </p:txBody>
      </p:sp>
      <p:sp>
        <p:nvSpPr>
          <p:cNvPr id="5" name="Content Placeholder 2"/>
          <p:cNvSpPr txBox="1">
            <a:spLocks/>
          </p:cNvSpPr>
          <p:nvPr/>
        </p:nvSpPr>
        <p:spPr>
          <a:xfrm>
            <a:off x="6418945" y="2721899"/>
            <a:ext cx="5257800" cy="40168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a:t>
            </a:r>
            <a:r>
              <a:rPr lang="en-US" dirty="0" smtClean="0"/>
              <a:t>he </a:t>
            </a:r>
            <a:r>
              <a:rPr lang="en-US" dirty="0" err="1" smtClean="0">
                <a:solidFill>
                  <a:srgbClr val="0070C0"/>
                </a:solidFill>
                <a:latin typeface="Consolas" charset="0"/>
                <a:ea typeface="Consolas" charset="0"/>
                <a:cs typeface="Consolas" charset="0"/>
              </a:rPr>
              <a:t>helloThereLabel</a:t>
            </a:r>
            <a:r>
              <a:rPr lang="en-US" dirty="0" smtClean="0"/>
              <a:t> text may be truncated, such as:</a:t>
            </a:r>
          </a:p>
          <a:p>
            <a:endParaRPr lang="en-US" dirty="0"/>
          </a:p>
          <a:p>
            <a:endParaRPr lang="en-US" dirty="0" smtClean="0"/>
          </a:p>
          <a:p>
            <a:r>
              <a:rPr lang="en-US" dirty="0" smtClean="0"/>
              <a:t>In that case, lengthen the width of the </a:t>
            </a:r>
            <a:r>
              <a:rPr lang="en-US" dirty="0" err="1" smtClean="0">
                <a:solidFill>
                  <a:srgbClr val="0070C0"/>
                </a:solidFill>
                <a:latin typeface="Consolas" charset="0"/>
                <a:ea typeface="Consolas" charset="0"/>
                <a:cs typeface="Consolas" charset="0"/>
              </a:rPr>
              <a:t>helloThereLabel</a:t>
            </a:r>
            <a:r>
              <a:rPr lang="en-US" dirty="0" smtClean="0"/>
              <a:t> in </a:t>
            </a:r>
            <a:r>
              <a:rPr lang="en-US" dirty="0" err="1" smtClean="0">
                <a:latin typeface="Consolas" charset="0"/>
                <a:ea typeface="Consolas" charset="0"/>
                <a:cs typeface="Consolas" charset="0"/>
              </a:rPr>
              <a:t>main.storyboard</a:t>
            </a:r>
            <a:r>
              <a:rPr lang="en-US" dirty="0" smtClean="0"/>
              <a:t>:</a:t>
            </a:r>
          </a:p>
          <a:p>
            <a:endParaRPr lang="en-US" dirty="0" smtClean="0"/>
          </a:p>
          <a:p>
            <a:endParaRPr lang="en-US"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780464" y="3730837"/>
            <a:ext cx="2636252" cy="495035"/>
          </a:xfrm>
          <a:prstGeom prst="rect">
            <a:avLst/>
          </a:prstGeom>
          <a:ln w="12700">
            <a:solidFill>
              <a:schemeClr val="tx1"/>
            </a:solidFill>
          </a:ln>
        </p:spPr>
      </p:pic>
      <p:pic>
        <p:nvPicPr>
          <p:cNvPr id="7" name="Picture 6"/>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6755063" y="5991530"/>
            <a:ext cx="4851400" cy="535534"/>
          </a:xfrm>
          <a:prstGeom prst="rect">
            <a:avLst/>
          </a:prstGeom>
          <a:ln w="12700">
            <a:solidFill>
              <a:schemeClr val="tx1"/>
            </a:solidFill>
          </a:ln>
        </p:spPr>
      </p:pic>
      <p:pic>
        <p:nvPicPr>
          <p:cNvPr id="8" name="Picture 7"/>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l="1" r="-1337" b="55182"/>
          <a:stretch/>
        </p:blipFill>
        <p:spPr>
          <a:xfrm>
            <a:off x="1220922" y="2830297"/>
            <a:ext cx="4699431" cy="3696767"/>
          </a:xfrm>
          <a:prstGeom prst="rect">
            <a:avLst/>
          </a:prstGeom>
          <a:ln w="12700">
            <a:solidFill>
              <a:schemeClr val="tx1"/>
            </a:solidFill>
          </a:ln>
        </p:spPr>
      </p:pic>
    </p:spTree>
    <p:extLst>
      <p:ext uri="{BB962C8B-B14F-4D97-AF65-F5344CB8AC3E}">
        <p14:creationId xmlns:p14="http://schemas.microsoft.com/office/powerpoint/2010/main" val="26210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blinds(horizontal)">
                                      <p:cBhvr>
                                        <p:cTn id="20" dur="500"/>
                                        <p:tgtEl>
                                          <p:spTgt spid="5">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7397"/>
            <a:ext cx="10515600" cy="1325563"/>
          </a:xfrm>
        </p:spPr>
        <p:txBody>
          <a:bodyPr/>
          <a:lstStyle/>
          <a:p>
            <a:pPr algn="ctr"/>
            <a:r>
              <a:rPr lang="en-US" b="1" dirty="0">
                <a:latin typeface="Consolas" charset="0"/>
                <a:ea typeface="Consolas" charset="0"/>
                <a:cs typeface="Consolas" charset="0"/>
              </a:rPr>
              <a:t>l</a:t>
            </a:r>
            <a:r>
              <a:rPr lang="en-US" b="1" dirty="0" smtClean="0">
                <a:latin typeface="Consolas" charset="0"/>
                <a:ea typeface="Consolas" charset="0"/>
                <a:cs typeface="Consolas" charset="0"/>
              </a:rPr>
              <a:t>et</a:t>
            </a:r>
            <a:r>
              <a:rPr lang="en-US" b="1" dirty="0" smtClean="0">
                <a:latin typeface="+mn-lt"/>
              </a:rPr>
              <a:t> and </a:t>
            </a:r>
            <a:r>
              <a:rPr lang="en-US" b="1" dirty="0" err="1" smtClean="0">
                <a:latin typeface="Consolas" charset="0"/>
                <a:ea typeface="Consolas" charset="0"/>
                <a:cs typeface="Consolas" charset="0"/>
              </a:rPr>
              <a:t>var</a:t>
            </a:r>
            <a:endParaRPr lang="en-US" b="1" dirty="0">
              <a:latin typeface="Consolas" charset="0"/>
              <a:ea typeface="Consolas" charset="0"/>
              <a:cs typeface="Consolas" charset="0"/>
            </a:endParaRPr>
          </a:p>
        </p:txBody>
      </p:sp>
    </p:spTree>
    <p:extLst>
      <p:ext uri="{BB962C8B-B14F-4D97-AF65-F5344CB8AC3E}">
        <p14:creationId xmlns:p14="http://schemas.microsoft.com/office/powerpoint/2010/main" val="23894724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t>End of iOS App #1: Hello World</a:t>
            </a:r>
            <a:endParaRPr lang="en-US" b="1" dirty="0"/>
          </a:p>
        </p:txBody>
      </p:sp>
      <p:sp>
        <p:nvSpPr>
          <p:cNvPr id="3" name="Content Placeholder 2"/>
          <p:cNvSpPr>
            <a:spLocks noGrp="1"/>
          </p:cNvSpPr>
          <p:nvPr>
            <p:ph idx="1"/>
          </p:nvPr>
        </p:nvSpPr>
        <p:spPr>
          <a:xfrm>
            <a:off x="838200" y="1239864"/>
            <a:ext cx="10515600" cy="5618135"/>
          </a:xfrm>
        </p:spPr>
        <p:txBody>
          <a:bodyPr>
            <a:normAutofit lnSpcReduction="10000"/>
          </a:bodyPr>
          <a:lstStyle/>
          <a:p>
            <a:r>
              <a:rPr lang="en-US" dirty="0" smtClean="0"/>
              <a:t>Congratulations! You’ve created your first iOS app using the Swift programming language.</a:t>
            </a:r>
          </a:p>
          <a:p>
            <a:endParaRPr lang="en-US" dirty="0"/>
          </a:p>
          <a:p>
            <a:r>
              <a:rPr lang="en-US" dirty="0" smtClean="0"/>
              <a:t>This is what you’ve learnt:</a:t>
            </a:r>
          </a:p>
          <a:p>
            <a:endParaRPr lang="en-US" sz="1200" dirty="0" smtClean="0"/>
          </a:p>
          <a:p>
            <a:pPr lvl="1"/>
            <a:r>
              <a:rPr lang="en-US" dirty="0" smtClean="0"/>
              <a:t>Creating a new Single View App</a:t>
            </a:r>
          </a:p>
          <a:p>
            <a:pPr lvl="1"/>
            <a:r>
              <a:rPr lang="en-US" dirty="0" smtClean="0"/>
              <a:t>Testing in the simulator</a:t>
            </a:r>
          </a:p>
          <a:p>
            <a:pPr lvl="1"/>
            <a:r>
              <a:rPr lang="en-US" dirty="0" smtClean="0"/>
              <a:t>Adding a </a:t>
            </a:r>
            <a:r>
              <a:rPr lang="en-US" dirty="0" smtClean="0">
                <a:latin typeface="Consolas" charset="0"/>
                <a:ea typeface="Consolas" charset="0"/>
                <a:cs typeface="Consolas" charset="0"/>
              </a:rPr>
              <a:t>Text Field</a:t>
            </a:r>
            <a:r>
              <a:rPr lang="en-US" dirty="0" smtClean="0"/>
              <a:t>, </a:t>
            </a:r>
            <a:r>
              <a:rPr lang="en-US" dirty="0" smtClean="0">
                <a:latin typeface="Consolas" charset="0"/>
                <a:ea typeface="Consolas" charset="0"/>
                <a:cs typeface="Consolas" charset="0"/>
              </a:rPr>
              <a:t>Label</a:t>
            </a:r>
            <a:r>
              <a:rPr lang="en-US" dirty="0" smtClean="0"/>
              <a:t>, and </a:t>
            </a:r>
            <a:r>
              <a:rPr lang="en-US" dirty="0" smtClean="0">
                <a:latin typeface="Consolas" charset="0"/>
                <a:ea typeface="Consolas" charset="0"/>
                <a:cs typeface="Consolas" charset="0"/>
              </a:rPr>
              <a:t>Button</a:t>
            </a:r>
            <a:r>
              <a:rPr lang="en-US" dirty="0" smtClean="0"/>
              <a:t> object to the UI</a:t>
            </a:r>
          </a:p>
          <a:p>
            <a:pPr lvl="1"/>
            <a:r>
              <a:rPr lang="en-US" dirty="0" smtClean="0"/>
              <a:t>Creating and using Actions and Outlets</a:t>
            </a:r>
          </a:p>
          <a:p>
            <a:pPr lvl="1"/>
            <a:r>
              <a:rPr lang="en-US" dirty="0" smtClean="0"/>
              <a:t>Adopting the </a:t>
            </a:r>
            <a:r>
              <a:rPr lang="en-US" dirty="0" err="1" smtClean="0">
                <a:solidFill>
                  <a:srgbClr val="0070C0"/>
                </a:solidFill>
                <a:latin typeface="Consolas" charset="0"/>
                <a:ea typeface="Consolas" charset="0"/>
                <a:cs typeface="Consolas" charset="0"/>
              </a:rPr>
              <a:t>UITextFieldDelegate</a:t>
            </a:r>
            <a:endParaRPr lang="en-US" dirty="0" smtClean="0">
              <a:solidFill>
                <a:srgbClr val="0070C0"/>
              </a:solidFill>
              <a:latin typeface="Consolas" charset="0"/>
              <a:ea typeface="Consolas" charset="0"/>
              <a:cs typeface="Consolas" charset="0"/>
            </a:endParaRPr>
          </a:p>
          <a:p>
            <a:pPr lvl="1"/>
            <a:r>
              <a:rPr lang="en-US" dirty="0" smtClean="0"/>
              <a:t>Responding to </a:t>
            </a:r>
            <a:r>
              <a:rPr lang="en-US" dirty="0" smtClean="0">
                <a:latin typeface="Consolas" charset="0"/>
                <a:ea typeface="Consolas" charset="0"/>
                <a:cs typeface="Consolas" charset="0"/>
              </a:rPr>
              <a:t>Button</a:t>
            </a:r>
            <a:r>
              <a:rPr lang="en-US" dirty="0" smtClean="0"/>
              <a:t> taps</a:t>
            </a:r>
          </a:p>
          <a:p>
            <a:pPr lvl="1"/>
            <a:r>
              <a:rPr lang="en-US" dirty="0" smtClean="0"/>
              <a:t>Dismissing the keyboard</a:t>
            </a:r>
          </a:p>
          <a:p>
            <a:pPr lvl="1"/>
            <a:r>
              <a:rPr lang="en-US" dirty="0" smtClean="0"/>
              <a:t>Reading text from a </a:t>
            </a:r>
            <a:r>
              <a:rPr lang="en-US" dirty="0" smtClean="0">
                <a:latin typeface="Consolas" charset="0"/>
                <a:ea typeface="Consolas" charset="0"/>
                <a:cs typeface="Consolas" charset="0"/>
              </a:rPr>
              <a:t>Text Field</a:t>
            </a:r>
          </a:p>
          <a:p>
            <a:pPr lvl="1"/>
            <a:r>
              <a:rPr lang="en-US" dirty="0" smtClean="0"/>
              <a:t>Using code to change the text in a </a:t>
            </a:r>
            <a:r>
              <a:rPr lang="en-US" dirty="0" smtClean="0">
                <a:latin typeface="Consolas" charset="0"/>
                <a:ea typeface="Consolas" charset="0"/>
                <a:cs typeface="Consolas" charset="0"/>
              </a:rPr>
              <a:t>Label</a:t>
            </a:r>
          </a:p>
          <a:p>
            <a:endParaRPr lang="en-US" dirty="0"/>
          </a:p>
        </p:txBody>
      </p:sp>
      <p:sp>
        <p:nvSpPr>
          <p:cNvPr id="4" name="Rectangle 3"/>
          <p:cNvSpPr/>
          <p:nvPr/>
        </p:nvSpPr>
        <p:spPr>
          <a:xfrm>
            <a:off x="1115878" y="3068667"/>
            <a:ext cx="8198603" cy="34716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2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blinds(horizontal)">
                                      <p:cBhvr>
                                        <p:cTn id="19" dur="500"/>
                                        <p:tgtEl>
                                          <p:spTgt spid="3">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blinds(horizontal)">
                                      <p:cBhvr>
                                        <p:cTn id="25" dur="500"/>
                                        <p:tgtEl>
                                          <p:spTgt spid="3">
                                            <p:txEl>
                                              <p:pRg st="9" end="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blinds(horizontal)">
                                      <p:cBhvr>
                                        <p:cTn id="28" dur="500"/>
                                        <p:tgtEl>
                                          <p:spTgt spid="3">
                                            <p:txEl>
                                              <p:pRg st="10" end="10"/>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blinds(horizontal)">
                                      <p:cBhvr>
                                        <p:cTn id="31" dur="500"/>
                                        <p:tgtEl>
                                          <p:spTgt spid="3">
                                            <p:txEl>
                                              <p:pRg st="11" end="11"/>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blinds(horizontal)">
                                      <p:cBhvr>
                                        <p:cTn id="34" dur="500"/>
                                        <p:tgtEl>
                                          <p:spTgt spid="3">
                                            <p:txEl>
                                              <p:pRg st="12" end="12"/>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79700"/>
            <a:ext cx="12192001" cy="1325563"/>
          </a:xfrm>
        </p:spPr>
        <p:txBody>
          <a:bodyPr/>
          <a:lstStyle/>
          <a:p>
            <a:pPr algn="ctr"/>
            <a:r>
              <a:rPr lang="en-US" b="1" dirty="0" smtClean="0">
                <a:latin typeface="+mn-lt"/>
                <a:ea typeface="Consolas" charset="0"/>
                <a:cs typeface="Consolas" charset="0"/>
              </a:rPr>
              <a:t>Workshop #2 -</a:t>
            </a:r>
            <a:br>
              <a:rPr lang="en-US" b="1" dirty="0" smtClean="0">
                <a:latin typeface="+mn-lt"/>
                <a:ea typeface="Consolas" charset="0"/>
                <a:cs typeface="Consolas" charset="0"/>
              </a:rPr>
            </a:br>
            <a:r>
              <a:rPr lang="en-US" b="1" dirty="0" smtClean="0">
                <a:latin typeface="+mn-lt"/>
                <a:ea typeface="Consolas" charset="0"/>
                <a:cs typeface="Consolas" charset="0"/>
              </a:rPr>
              <a:t>iOS App #2: MCQ Quiz</a:t>
            </a:r>
            <a:endParaRPr lang="en-US" b="1" dirty="0">
              <a:latin typeface="+mn-lt"/>
              <a:ea typeface="Consolas" charset="0"/>
              <a:cs typeface="Consolas" charset="0"/>
            </a:endParaRPr>
          </a:p>
        </p:txBody>
      </p:sp>
    </p:spTree>
    <p:extLst>
      <p:ext uri="{BB962C8B-B14F-4D97-AF65-F5344CB8AC3E}">
        <p14:creationId xmlns:p14="http://schemas.microsoft.com/office/powerpoint/2010/main" val="131222456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t>Workshop #2 - Learning Objectives</a:t>
            </a:r>
            <a:endParaRPr lang="en-US" b="1" dirty="0"/>
          </a:p>
        </p:txBody>
      </p:sp>
      <p:sp>
        <p:nvSpPr>
          <p:cNvPr id="3" name="Content Placeholder 2"/>
          <p:cNvSpPr>
            <a:spLocks noGrp="1"/>
          </p:cNvSpPr>
          <p:nvPr>
            <p:ph idx="1"/>
          </p:nvPr>
        </p:nvSpPr>
        <p:spPr>
          <a:xfrm>
            <a:off x="838200" y="1239864"/>
            <a:ext cx="10515600" cy="5618135"/>
          </a:xfrm>
        </p:spPr>
        <p:txBody>
          <a:bodyPr>
            <a:normAutofit/>
          </a:bodyPr>
          <a:lstStyle/>
          <a:p>
            <a:r>
              <a:rPr lang="en-US" dirty="0" smtClean="0"/>
              <a:t>This workshop will add on to what you’ve just learnt.</a:t>
            </a:r>
            <a:endParaRPr lang="en-US" dirty="0" smtClean="0"/>
          </a:p>
          <a:p>
            <a:endParaRPr lang="en-US" sz="1800" dirty="0"/>
          </a:p>
          <a:p>
            <a:r>
              <a:rPr lang="en-US" dirty="0" smtClean="0"/>
              <a:t>This is what </a:t>
            </a:r>
            <a:r>
              <a:rPr lang="en-US" dirty="0" smtClean="0"/>
              <a:t>you’ll learn:</a:t>
            </a:r>
            <a:endParaRPr lang="en-US" dirty="0" smtClean="0"/>
          </a:p>
        </p:txBody>
      </p:sp>
      <p:sp>
        <p:nvSpPr>
          <p:cNvPr id="4" name="Rectangle 3"/>
          <p:cNvSpPr/>
          <p:nvPr/>
        </p:nvSpPr>
        <p:spPr>
          <a:xfrm>
            <a:off x="1115879" y="2697182"/>
            <a:ext cx="4770572" cy="34716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1233486" y="2550924"/>
            <a:ext cx="10515600" cy="368593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200" dirty="0" smtClean="0"/>
          </a:p>
          <a:p>
            <a:r>
              <a:rPr lang="en-US" dirty="0" smtClean="0"/>
              <a:t>Table View</a:t>
            </a:r>
          </a:p>
          <a:p>
            <a:r>
              <a:rPr lang="en-US" dirty="0" err="1" smtClean="0">
                <a:solidFill>
                  <a:srgbClr val="0070C0"/>
                </a:solidFill>
                <a:latin typeface="Consolas" charset="0"/>
                <a:ea typeface="Consolas" charset="0"/>
                <a:cs typeface="Consolas" charset="0"/>
              </a:rPr>
              <a:t>UITableViewDelegate</a:t>
            </a:r>
            <a:endParaRPr lang="en-US" dirty="0" smtClean="0">
              <a:solidFill>
                <a:srgbClr val="0070C0"/>
              </a:solidFill>
              <a:latin typeface="Consolas" charset="0"/>
              <a:ea typeface="Consolas" charset="0"/>
              <a:cs typeface="Consolas" charset="0"/>
            </a:endParaRPr>
          </a:p>
          <a:p>
            <a:r>
              <a:rPr lang="en-US" dirty="0" err="1" smtClean="0">
                <a:solidFill>
                  <a:srgbClr val="0070C0"/>
                </a:solidFill>
                <a:latin typeface="Consolas" charset="0"/>
                <a:ea typeface="Consolas" charset="0"/>
                <a:cs typeface="Consolas" charset="0"/>
              </a:rPr>
              <a:t>numberOfSectionsInTableView</a:t>
            </a:r>
            <a:r>
              <a:rPr lang="en-US" dirty="0" smtClean="0">
                <a:solidFill>
                  <a:srgbClr val="0070C0"/>
                </a:solidFill>
                <a:latin typeface="Consolas" charset="0"/>
                <a:ea typeface="Consolas" charset="0"/>
                <a:cs typeface="Consolas" charset="0"/>
              </a:rPr>
              <a:t>()</a:t>
            </a:r>
          </a:p>
          <a:p>
            <a:r>
              <a:rPr lang="en-US" dirty="0" err="1" smtClean="0">
                <a:solidFill>
                  <a:srgbClr val="0070C0"/>
                </a:solidFill>
                <a:latin typeface="Consolas" charset="0"/>
                <a:ea typeface="Consolas" charset="0"/>
                <a:cs typeface="Consolas" charset="0"/>
              </a:rPr>
              <a:t>numberOfRowsInSection</a:t>
            </a:r>
            <a:r>
              <a:rPr lang="en-US" dirty="0" smtClean="0">
                <a:solidFill>
                  <a:srgbClr val="0070C0"/>
                </a:solidFill>
                <a:latin typeface="Consolas" charset="0"/>
                <a:ea typeface="Consolas" charset="0"/>
                <a:cs typeface="Consolas" charset="0"/>
              </a:rPr>
              <a:t>()</a:t>
            </a:r>
          </a:p>
          <a:p>
            <a:r>
              <a:rPr lang="en-US" dirty="0" err="1" smtClean="0">
                <a:solidFill>
                  <a:srgbClr val="0070C0"/>
                </a:solidFill>
                <a:latin typeface="Consolas" charset="0"/>
                <a:ea typeface="Consolas" charset="0"/>
                <a:cs typeface="Consolas" charset="0"/>
              </a:rPr>
              <a:t>CellForRowAtIndexPath</a:t>
            </a:r>
            <a:r>
              <a:rPr lang="en-US" dirty="0" smtClean="0">
                <a:solidFill>
                  <a:srgbClr val="0070C0"/>
                </a:solidFill>
                <a:latin typeface="Consolas" charset="0"/>
                <a:ea typeface="Consolas" charset="0"/>
                <a:cs typeface="Consolas" charset="0"/>
              </a:rPr>
              <a:t>()</a:t>
            </a:r>
          </a:p>
          <a:p>
            <a:r>
              <a:rPr lang="en-US" dirty="0" err="1" smtClean="0">
                <a:solidFill>
                  <a:srgbClr val="0070C0"/>
                </a:solidFill>
                <a:latin typeface="Consolas" charset="0"/>
                <a:ea typeface="Consolas" charset="0"/>
                <a:cs typeface="Consolas" charset="0"/>
              </a:rPr>
              <a:t>dequeueReusableCell</a:t>
            </a:r>
            <a:r>
              <a:rPr lang="en-US" dirty="0" smtClean="0">
                <a:solidFill>
                  <a:srgbClr val="0070C0"/>
                </a:solidFill>
                <a:latin typeface="Consolas" charset="0"/>
                <a:ea typeface="Consolas" charset="0"/>
                <a:cs typeface="Consolas" charset="0"/>
              </a:rPr>
              <a:t>()</a:t>
            </a:r>
          </a:p>
          <a:p>
            <a:r>
              <a:rPr lang="en-US" dirty="0" err="1" smtClean="0"/>
              <a:t>dataStore</a:t>
            </a:r>
            <a:endParaRPr lang="en-US" dirty="0" smtClean="0"/>
          </a:p>
          <a:p>
            <a:r>
              <a:rPr lang="en-US" dirty="0" smtClean="0"/>
              <a:t>Detecting cell taps</a:t>
            </a:r>
          </a:p>
          <a:p>
            <a:r>
              <a:rPr lang="en-US" dirty="0" smtClean="0"/>
              <a:t>Cell reuse</a:t>
            </a:r>
          </a:p>
          <a:p>
            <a:r>
              <a:rPr lang="en-US" dirty="0" smtClean="0"/>
              <a:t>Debugging</a:t>
            </a:r>
          </a:p>
          <a:p>
            <a:pPr lvl="1"/>
            <a:endParaRPr lang="en-US" dirty="0"/>
          </a:p>
        </p:txBody>
      </p:sp>
    </p:spTree>
    <p:extLst>
      <p:ext uri="{BB962C8B-B14F-4D97-AF65-F5344CB8AC3E}">
        <p14:creationId xmlns:p14="http://schemas.microsoft.com/office/powerpoint/2010/main" val="157209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linds(horizontal)">
                                      <p:cBhvr>
                                        <p:cTn id="19" dur="500"/>
                                        <p:tgtEl>
                                          <p:spTgt spid="5">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linds(horizontal)">
                                      <p:cBhvr>
                                        <p:cTn id="22" dur="500"/>
                                        <p:tgtEl>
                                          <p:spTgt spid="5">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blinds(horizontal)">
                                      <p:cBhvr>
                                        <p:cTn id="25" dur="500"/>
                                        <p:tgtEl>
                                          <p:spTgt spid="5">
                                            <p:txEl>
                                              <p:pRg st="6" end="6"/>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blinds(horizontal)">
                                      <p:cBhvr>
                                        <p:cTn id="28" dur="500"/>
                                        <p:tgtEl>
                                          <p:spTgt spid="5">
                                            <p:txEl>
                                              <p:pRg st="7" end="7"/>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blinds(horizontal)">
                                      <p:cBhvr>
                                        <p:cTn id="31" dur="500"/>
                                        <p:tgtEl>
                                          <p:spTgt spid="5">
                                            <p:txEl>
                                              <p:pRg st="8" end="8"/>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5">
                                            <p:txEl>
                                              <p:pRg st="9" end="9"/>
                                            </p:txEl>
                                          </p:spTgt>
                                        </p:tgtEl>
                                        <p:attrNameLst>
                                          <p:attrName>style.visibility</p:attrName>
                                        </p:attrNameLst>
                                      </p:cBhvr>
                                      <p:to>
                                        <p:strVal val="visible"/>
                                      </p:to>
                                    </p:set>
                                    <p:animEffect transition="in" filter="blinds(horizontal)">
                                      <p:cBhvr>
                                        <p:cTn id="34" dur="500"/>
                                        <p:tgtEl>
                                          <p:spTgt spid="5">
                                            <p:txEl>
                                              <p:pRg st="9" end="9"/>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Effect transition="in" filter="blinds(horizontal)">
                                      <p:cBhvr>
                                        <p:cTn id="37" dur="500"/>
                                        <p:tgtEl>
                                          <p:spTgt spid="5">
                                            <p:txEl>
                                              <p:pRg st="10" end="10"/>
                                            </p:txEl>
                                          </p:spTgt>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linds(horizontal)">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Workshop 2: The Table View, </a:t>
            </a:r>
            <a:r>
              <a:rPr lang="en-US" b="1" dirty="0" smtClean="0"/>
              <a:t>and Creating </a:t>
            </a:r>
            <a:r>
              <a:rPr lang="en-US" b="1" dirty="0" smtClean="0"/>
              <a:t>the MCQ Quiz </a:t>
            </a:r>
            <a:r>
              <a:rPr lang="en-US" b="1" dirty="0" smtClean="0"/>
              <a:t>App</a:t>
            </a:r>
            <a:endParaRPr lang="en-US" b="1" dirty="0"/>
          </a:p>
        </p:txBody>
      </p:sp>
      <p:sp>
        <p:nvSpPr>
          <p:cNvPr id="4" name="Content Placeholder 3"/>
          <p:cNvSpPr>
            <a:spLocks noGrp="1"/>
          </p:cNvSpPr>
          <p:nvPr>
            <p:ph idx="1"/>
          </p:nvPr>
        </p:nvSpPr>
        <p:spPr>
          <a:xfrm>
            <a:off x="838200" y="1825624"/>
            <a:ext cx="6100482" cy="5032375"/>
          </a:xfrm>
        </p:spPr>
        <p:txBody>
          <a:bodyPr>
            <a:normAutofit/>
          </a:bodyPr>
          <a:lstStyle/>
          <a:p>
            <a:r>
              <a:rPr lang="en-US" dirty="0" smtClean="0"/>
              <a:t>Our next app will make use of a Table View.</a:t>
            </a:r>
          </a:p>
          <a:p>
            <a:endParaRPr lang="en-US" dirty="0"/>
          </a:p>
          <a:p>
            <a:r>
              <a:rPr lang="en-US" dirty="0" smtClean="0"/>
              <a:t>A Table View is a very common UI element in iOS. It’s used to show a scrolling list of items.</a:t>
            </a:r>
          </a:p>
          <a:p>
            <a:endParaRPr lang="en-US" dirty="0"/>
          </a:p>
          <a:p>
            <a:r>
              <a:rPr lang="en-US" dirty="0" smtClean="0"/>
              <a:t>We’ll be using Table View to show a list of 2 items. These items can be tapped on to select the correct answer to a question.</a:t>
            </a:r>
          </a:p>
          <a:p>
            <a:endParaRPr lang="en-US" dirty="0"/>
          </a:p>
        </p:txBody>
      </p:sp>
      <p:pic>
        <p:nvPicPr>
          <p:cNvPr id="5" name="Content Placeholder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t="-1" b="58894"/>
          <a:stretch/>
        </p:blipFill>
        <p:spPr>
          <a:xfrm>
            <a:off x="7251085" y="2709201"/>
            <a:ext cx="4000365" cy="2924933"/>
          </a:xfrm>
          <a:prstGeom prst="rect">
            <a:avLst/>
          </a:prstGeom>
          <a:ln w="12700">
            <a:solidFill>
              <a:schemeClr val="tx1"/>
            </a:solidFill>
          </a:ln>
        </p:spPr>
      </p:pic>
    </p:spTree>
    <p:extLst>
      <p:ext uri="{BB962C8B-B14F-4D97-AF65-F5344CB8AC3E}">
        <p14:creationId xmlns:p14="http://schemas.microsoft.com/office/powerpoint/2010/main" val="110182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blinds(horizontal)">
                                      <p:cBhvr>
                                        <p:cTn id="12" dur="500"/>
                                        <p:tgtEl>
                                          <p:spTgt spid="4">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smtClean="0"/>
              <a:t>Creating the User Interface (UI)</a:t>
            </a:r>
            <a:endParaRPr lang="en-US" b="1" dirty="0"/>
          </a:p>
        </p:txBody>
      </p:sp>
    </p:spTree>
    <p:extLst>
      <p:ext uri="{BB962C8B-B14F-4D97-AF65-F5344CB8AC3E}">
        <p14:creationId xmlns:p14="http://schemas.microsoft.com/office/powerpoint/2010/main" val="56346305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smtClean="0"/>
              <a:t>Creating the User Interface (UI)</a:t>
            </a:r>
            <a:endParaRPr lang="en-US" b="1" dirty="0"/>
          </a:p>
        </p:txBody>
      </p:sp>
      <p:sp>
        <p:nvSpPr>
          <p:cNvPr id="3" name="Content Placeholder 2"/>
          <p:cNvSpPr>
            <a:spLocks noGrp="1"/>
          </p:cNvSpPr>
          <p:nvPr>
            <p:ph idx="1"/>
          </p:nvPr>
        </p:nvSpPr>
        <p:spPr>
          <a:xfrm>
            <a:off x="838200" y="1325562"/>
            <a:ext cx="6123709" cy="5532437"/>
          </a:xfrm>
        </p:spPr>
        <p:txBody>
          <a:bodyPr>
            <a:normAutofit fontScale="77500" lnSpcReduction="20000"/>
          </a:bodyPr>
          <a:lstStyle/>
          <a:p>
            <a:r>
              <a:rPr lang="en-US" dirty="0" smtClean="0"/>
              <a:t>Go ahead and create a Single View App that has the name MCQ Quiz. The steps are the same as for the Hello World app.</a:t>
            </a:r>
          </a:p>
          <a:p>
            <a:endParaRPr lang="en-US" dirty="0"/>
          </a:p>
          <a:p>
            <a:r>
              <a:rPr lang="en-US" dirty="0" smtClean="0"/>
              <a:t>When creating the project, leave the “Create </a:t>
            </a:r>
            <a:r>
              <a:rPr lang="en-US" dirty="0" err="1" smtClean="0"/>
              <a:t>Git</a:t>
            </a:r>
            <a:r>
              <a:rPr lang="en-US" dirty="0" smtClean="0"/>
              <a:t> repository on my Mac” unchecked.</a:t>
            </a:r>
          </a:p>
          <a:p>
            <a:endParaRPr lang="en-US" dirty="0"/>
          </a:p>
          <a:p>
            <a:r>
              <a:rPr lang="en-US" dirty="0" smtClean="0"/>
              <a:t>On this same screen, you can create a new folder for this app, so that things are more </a:t>
            </a:r>
            <a:r>
              <a:rPr lang="en-US" dirty="0" err="1" smtClean="0"/>
              <a:t>organised</a:t>
            </a:r>
            <a:r>
              <a:rPr lang="en-US" dirty="0" smtClean="0"/>
              <a:t>.</a:t>
            </a:r>
          </a:p>
          <a:p>
            <a:endParaRPr lang="en-US" dirty="0"/>
          </a:p>
          <a:p>
            <a:r>
              <a:rPr lang="en-US" dirty="0" smtClean="0"/>
              <a:t>And in “Add to:”, leave the default option of “Don’t add to any project or workspace” selected.</a:t>
            </a:r>
          </a:p>
          <a:p>
            <a:endParaRPr lang="en-US" dirty="0"/>
          </a:p>
          <a:p>
            <a:r>
              <a:rPr lang="en-US" dirty="0" smtClean="0"/>
              <a:t>Then drag in 2 </a:t>
            </a:r>
            <a:r>
              <a:rPr lang="en-US" dirty="0" smtClean="0">
                <a:latin typeface="Consolas" charset="0"/>
                <a:ea typeface="Consolas" charset="0"/>
                <a:cs typeface="Consolas" charset="0"/>
              </a:rPr>
              <a:t>Label</a:t>
            </a:r>
            <a:r>
              <a:rPr lang="en-US" dirty="0" smtClean="0"/>
              <a:t>s onto the canvas of  </a:t>
            </a:r>
            <a:r>
              <a:rPr lang="en-US" dirty="0" err="1" smtClean="0">
                <a:latin typeface="Consolas" charset="0"/>
                <a:ea typeface="Consolas" charset="0"/>
                <a:cs typeface="Consolas" charset="0"/>
              </a:rPr>
              <a:t>main.storyboard</a:t>
            </a:r>
            <a:r>
              <a:rPr lang="en-US" dirty="0" smtClean="0"/>
              <a:t>. These will be for the app title and for showing the question.</a:t>
            </a:r>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188064" y="2124122"/>
            <a:ext cx="4357538" cy="1129197"/>
          </a:xfrm>
          <a:prstGeom prst="rect">
            <a:avLst/>
          </a:prstGeom>
          <a:ln w="12700">
            <a:solidFill>
              <a:schemeClr val="tx1"/>
            </a:solidFill>
          </a:ln>
        </p:spPr>
      </p:pic>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7188064" y="4524307"/>
            <a:ext cx="2514797" cy="1016927"/>
          </a:xfrm>
          <a:prstGeom prst="rect">
            <a:avLst/>
          </a:prstGeom>
          <a:ln w="12700">
            <a:solidFill>
              <a:schemeClr val="tx1"/>
            </a:solidFill>
          </a:ln>
        </p:spPr>
      </p:pic>
      <p:sp>
        <p:nvSpPr>
          <p:cNvPr id="7" name="Rectangle 6"/>
          <p:cNvSpPr/>
          <p:nvPr/>
        </p:nvSpPr>
        <p:spPr>
          <a:xfrm>
            <a:off x="8304723" y="2131367"/>
            <a:ext cx="2489658" cy="2313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88064" y="5166622"/>
            <a:ext cx="2514796" cy="29675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54765" y="2652465"/>
            <a:ext cx="3116178" cy="2313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a:stretch/>
        </p:blipFill>
        <p:spPr>
          <a:xfrm>
            <a:off x="7188064" y="3816316"/>
            <a:ext cx="3557237" cy="522892"/>
          </a:xfrm>
          <a:prstGeom prst="rect">
            <a:avLst/>
          </a:prstGeom>
          <a:ln w="12700">
            <a:solidFill>
              <a:schemeClr val="tx1"/>
            </a:solidFill>
          </a:ln>
        </p:spPr>
      </p:pic>
      <p:sp>
        <p:nvSpPr>
          <p:cNvPr id="13" name="Rectangle 12"/>
          <p:cNvSpPr/>
          <p:nvPr/>
        </p:nvSpPr>
        <p:spPr>
          <a:xfrm>
            <a:off x="7275195" y="3929384"/>
            <a:ext cx="1973736" cy="35686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22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par>
                                <p:cTn id="22" presetID="3" presetClass="entr" presetSubtype="10" fill="hold" grpId="0" nodeType="withEffect">
                                  <p:stCondLst>
                                    <p:cond delay="200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nodeType="withEffect">
                                  <p:stCondLst>
                                    <p:cond delay="300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par>
                                <p:cTn id="28" presetID="3" presetClass="entr" presetSubtype="10" fill="hold" grpId="0" nodeType="withEffect">
                                  <p:stCondLst>
                                    <p:cond delay="400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grpId="0" nodeType="withEffect">
                                  <p:stCondLst>
                                    <p:cond delay="2000"/>
                                  </p:stCondLst>
                                  <p:childTnLst>
                                    <p:set>
                                      <p:cBhvr>
                                        <p:cTn id="37" dur="1" fill="hold">
                                          <p:stCondLst>
                                            <p:cond delay="0"/>
                                          </p:stCondLst>
                                        </p:cTn>
                                        <p:tgtEl>
                                          <p:spTgt spid="9"/>
                                        </p:tgtEl>
                                        <p:attrNameLst>
                                          <p:attrName>style.visibility</p:attrName>
                                        </p:attrNameLst>
                                      </p:cBhvr>
                                      <p:to>
                                        <p:strVal val="visible"/>
                                      </p:to>
                                    </p:set>
                                    <p:animEffect transition="in" filter="blinds(horizontal)">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blinds(horizontal)">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423475" y="1407825"/>
            <a:ext cx="4228037" cy="4398264"/>
          </a:xfrm>
          <a:prstGeom prst="rect">
            <a:avLst/>
          </a:prstGeom>
          <a:ln w="12700">
            <a:solidFill>
              <a:schemeClr val="tx1"/>
            </a:solidFill>
          </a:ln>
        </p:spPr>
      </p:pic>
      <p:sp>
        <p:nvSpPr>
          <p:cNvPr id="3" name="Content Placeholder 2"/>
          <p:cNvSpPr>
            <a:spLocks noGrp="1"/>
          </p:cNvSpPr>
          <p:nvPr>
            <p:ph idx="1"/>
          </p:nvPr>
        </p:nvSpPr>
        <p:spPr>
          <a:xfrm>
            <a:off x="838200" y="1637791"/>
            <a:ext cx="6123709" cy="5220210"/>
          </a:xfrm>
        </p:spPr>
        <p:txBody>
          <a:bodyPr>
            <a:normAutofit/>
          </a:bodyPr>
          <a:lstStyle/>
          <a:p>
            <a:r>
              <a:rPr lang="en-US" dirty="0" smtClean="0"/>
              <a:t>We’ll also need a </a:t>
            </a:r>
            <a:r>
              <a:rPr lang="en-US" dirty="0" smtClean="0">
                <a:latin typeface="Consolas" charset="0"/>
                <a:ea typeface="Consolas" charset="0"/>
                <a:cs typeface="Consolas" charset="0"/>
              </a:rPr>
              <a:t>Table View</a:t>
            </a:r>
            <a:r>
              <a:rPr lang="en-US" dirty="0" smtClean="0"/>
              <a:t> object, so drag it onto the canvas.</a:t>
            </a:r>
          </a:p>
          <a:p>
            <a:endParaRPr lang="en-US" dirty="0"/>
          </a:p>
          <a:p>
            <a:r>
              <a:rPr lang="en-US" dirty="0" smtClean="0"/>
              <a:t>Drag the </a:t>
            </a:r>
            <a:r>
              <a:rPr lang="en-US" dirty="0" smtClean="0">
                <a:latin typeface="Consolas" charset="0"/>
                <a:ea typeface="Consolas" charset="0"/>
                <a:cs typeface="Consolas" charset="0"/>
              </a:rPr>
              <a:t>Table View</a:t>
            </a:r>
            <a:r>
              <a:rPr lang="en-US" dirty="0" smtClean="0"/>
              <a:t> object, not the </a:t>
            </a:r>
            <a:r>
              <a:rPr lang="en-US" dirty="0" smtClean="0">
                <a:latin typeface="Consolas" charset="0"/>
                <a:ea typeface="Consolas" charset="0"/>
                <a:cs typeface="Consolas" charset="0"/>
              </a:rPr>
              <a:t>Table View Controller</a:t>
            </a:r>
            <a:r>
              <a:rPr lang="en-US" dirty="0" smtClean="0"/>
              <a:t> object.</a:t>
            </a:r>
          </a:p>
          <a:p>
            <a:endParaRPr lang="en-US" dirty="0"/>
          </a:p>
          <a:p>
            <a:r>
              <a:rPr lang="en-US" dirty="0" smtClean="0"/>
              <a:t>You can search for the Table View object by typing its name into the search field.</a:t>
            </a:r>
            <a:endParaRPr lang="en-US" dirty="0"/>
          </a:p>
        </p:txBody>
      </p:sp>
      <p:sp>
        <p:nvSpPr>
          <p:cNvPr id="7" name="Rectangle 6"/>
          <p:cNvSpPr/>
          <p:nvPr/>
        </p:nvSpPr>
        <p:spPr>
          <a:xfrm>
            <a:off x="7423474" y="2916480"/>
            <a:ext cx="4228374" cy="106116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824082" y="5383032"/>
            <a:ext cx="3737557" cy="3657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867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7457788" y="627267"/>
            <a:ext cx="4194060" cy="5864973"/>
          </a:xfrm>
          <a:prstGeom prst="rect">
            <a:avLst/>
          </a:prstGeom>
          <a:ln w="12700">
            <a:solidFill>
              <a:schemeClr val="tx1"/>
            </a:solidFill>
          </a:ln>
        </p:spPr>
      </p:pic>
      <p:sp>
        <p:nvSpPr>
          <p:cNvPr id="3" name="Content Placeholder 2"/>
          <p:cNvSpPr>
            <a:spLocks noGrp="1"/>
          </p:cNvSpPr>
          <p:nvPr>
            <p:ph idx="1"/>
          </p:nvPr>
        </p:nvSpPr>
        <p:spPr>
          <a:xfrm>
            <a:off x="838200" y="1637791"/>
            <a:ext cx="6123709" cy="5220210"/>
          </a:xfrm>
        </p:spPr>
        <p:txBody>
          <a:bodyPr>
            <a:normAutofit/>
          </a:bodyPr>
          <a:lstStyle/>
          <a:p>
            <a:r>
              <a:rPr lang="en-US" dirty="0" smtClean="0"/>
              <a:t>Position the UI elements as shown.</a:t>
            </a:r>
          </a:p>
          <a:p>
            <a:endParaRPr lang="en-US" dirty="0"/>
          </a:p>
          <a:p>
            <a:r>
              <a:rPr lang="en-US" dirty="0" smtClean="0"/>
              <a:t>Also amend the </a:t>
            </a:r>
            <a:r>
              <a:rPr lang="en-US" dirty="0" smtClean="0">
                <a:latin typeface="Consolas" charset="0"/>
                <a:ea typeface="Consolas" charset="0"/>
                <a:cs typeface="Consolas" charset="0"/>
              </a:rPr>
              <a:t>Label</a:t>
            </a:r>
            <a:r>
              <a:rPr lang="en-US" dirty="0" smtClean="0"/>
              <a:t>’s text as shown.</a:t>
            </a:r>
            <a:endParaRPr lang="en-US" dirty="0"/>
          </a:p>
        </p:txBody>
      </p:sp>
      <p:sp>
        <p:nvSpPr>
          <p:cNvPr id="7" name="Rectangle 6"/>
          <p:cNvSpPr/>
          <p:nvPr/>
        </p:nvSpPr>
        <p:spPr>
          <a:xfrm>
            <a:off x="7434850" y="1563409"/>
            <a:ext cx="4228374" cy="33528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916935" y="1117115"/>
            <a:ext cx="1264204" cy="29172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161020" y="2227561"/>
            <a:ext cx="2742668" cy="14681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81535" y="992028"/>
            <a:ext cx="1261519" cy="523220"/>
          </a:xfrm>
          <a:prstGeom prst="rect">
            <a:avLst/>
          </a:prstGeom>
          <a:noFill/>
        </p:spPr>
        <p:txBody>
          <a:bodyPr wrap="square" rtlCol="0">
            <a:spAutoFit/>
          </a:bodyPr>
          <a:lstStyle/>
          <a:p>
            <a:r>
              <a:rPr lang="en-US" sz="2800" b="1" dirty="0" smtClean="0">
                <a:solidFill>
                  <a:srgbClr val="FF0000"/>
                </a:solidFill>
                <a:latin typeface="Consolas" charset="0"/>
                <a:ea typeface="Consolas" charset="0"/>
                <a:cs typeface="Consolas" charset="0"/>
              </a:rPr>
              <a:t>Label</a:t>
            </a:r>
            <a:endParaRPr lang="en-US" sz="2800" b="1" dirty="0">
              <a:solidFill>
                <a:srgbClr val="FF0000"/>
              </a:solidFill>
              <a:latin typeface="Consolas" charset="0"/>
              <a:ea typeface="Consolas" charset="0"/>
              <a:cs typeface="Consolas" charset="0"/>
            </a:endParaRPr>
          </a:p>
        </p:txBody>
      </p:sp>
      <p:sp>
        <p:nvSpPr>
          <p:cNvPr id="11" name="TextBox 10"/>
          <p:cNvSpPr txBox="1"/>
          <p:nvPr/>
        </p:nvSpPr>
        <p:spPr>
          <a:xfrm>
            <a:off x="3881536" y="4217163"/>
            <a:ext cx="1261519" cy="523220"/>
          </a:xfrm>
          <a:prstGeom prst="rect">
            <a:avLst/>
          </a:prstGeom>
          <a:noFill/>
        </p:spPr>
        <p:txBody>
          <a:bodyPr wrap="square" rtlCol="0">
            <a:spAutoFit/>
          </a:bodyPr>
          <a:lstStyle/>
          <a:p>
            <a:r>
              <a:rPr lang="en-US" sz="2800" b="1" dirty="0" smtClean="0">
                <a:solidFill>
                  <a:srgbClr val="FF0000"/>
                </a:solidFill>
                <a:latin typeface="Consolas" charset="0"/>
                <a:ea typeface="Consolas" charset="0"/>
                <a:cs typeface="Consolas" charset="0"/>
              </a:rPr>
              <a:t>Label</a:t>
            </a:r>
            <a:endParaRPr lang="en-US" sz="2800" b="1" dirty="0">
              <a:solidFill>
                <a:srgbClr val="FF0000"/>
              </a:solidFill>
              <a:latin typeface="Consolas" charset="0"/>
              <a:ea typeface="Consolas" charset="0"/>
              <a:cs typeface="Consolas" charset="0"/>
            </a:endParaRPr>
          </a:p>
        </p:txBody>
      </p:sp>
      <p:sp>
        <p:nvSpPr>
          <p:cNvPr id="12" name="TextBox 11"/>
          <p:cNvSpPr txBox="1"/>
          <p:nvPr/>
        </p:nvSpPr>
        <p:spPr>
          <a:xfrm>
            <a:off x="3881536" y="5167520"/>
            <a:ext cx="2235624" cy="523220"/>
          </a:xfrm>
          <a:prstGeom prst="rect">
            <a:avLst/>
          </a:prstGeom>
          <a:noFill/>
        </p:spPr>
        <p:txBody>
          <a:bodyPr wrap="square" rtlCol="0">
            <a:spAutoFit/>
          </a:bodyPr>
          <a:lstStyle/>
          <a:p>
            <a:r>
              <a:rPr lang="en-US" sz="2800" b="1" smtClean="0">
                <a:solidFill>
                  <a:srgbClr val="FF0000"/>
                </a:solidFill>
                <a:latin typeface="Consolas" charset="0"/>
                <a:ea typeface="Consolas" charset="0"/>
                <a:cs typeface="Consolas" charset="0"/>
              </a:rPr>
              <a:t>Table View</a:t>
            </a:r>
            <a:endParaRPr lang="en-US" sz="2800" b="1" dirty="0">
              <a:solidFill>
                <a:srgbClr val="FF0000"/>
              </a:solidFill>
              <a:latin typeface="Consolas" charset="0"/>
              <a:ea typeface="Consolas" charset="0"/>
              <a:cs typeface="Consolas" charset="0"/>
            </a:endParaRPr>
          </a:p>
        </p:txBody>
      </p:sp>
      <p:cxnSp>
        <p:nvCxnSpPr>
          <p:cNvPr id="13" name="Straight Arrow Connector 12"/>
          <p:cNvCxnSpPr>
            <a:endCxn id="8" idx="1"/>
          </p:cNvCxnSpPr>
          <p:nvPr/>
        </p:nvCxnSpPr>
        <p:spPr>
          <a:xfrm>
            <a:off x="4999348" y="1262978"/>
            <a:ext cx="3917587" cy="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936210" y="1890060"/>
            <a:ext cx="2487264" cy="24417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974080" y="3695701"/>
            <a:ext cx="2186940" cy="16382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8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par>
                                <p:cTn id="30" presetID="3" presetClass="entr" presetSubtype="1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4" grpId="0"/>
      <p:bldP spid="11" grpId="0"/>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00960"/>
            <a:ext cx="6123709" cy="5857040"/>
          </a:xfrm>
        </p:spPr>
        <p:txBody>
          <a:bodyPr>
            <a:normAutofit fontScale="92500" lnSpcReduction="20000"/>
          </a:bodyPr>
          <a:lstStyle/>
          <a:p>
            <a:r>
              <a:rPr lang="en-US" dirty="0" smtClean="0"/>
              <a:t>Click on the </a:t>
            </a:r>
            <a:r>
              <a:rPr lang="en-US" dirty="0" smtClean="0">
                <a:latin typeface="Consolas" charset="0"/>
                <a:ea typeface="Consolas" charset="0"/>
                <a:cs typeface="Consolas" charset="0"/>
              </a:rPr>
              <a:t>Table View</a:t>
            </a:r>
            <a:r>
              <a:rPr lang="en-US" dirty="0" smtClean="0"/>
              <a:t> on the  </a:t>
            </a:r>
            <a:r>
              <a:rPr lang="en-US" dirty="0" err="1" smtClean="0">
                <a:latin typeface="Consolas" charset="0"/>
                <a:ea typeface="Consolas" charset="0"/>
                <a:cs typeface="Consolas" charset="0"/>
              </a:rPr>
              <a:t>Main.storyboard</a:t>
            </a:r>
            <a:r>
              <a:rPr lang="en-US" dirty="0" smtClean="0"/>
              <a:t> canvas and in the Attributes inspector change the number of Prototype Cells to 1.</a:t>
            </a:r>
          </a:p>
          <a:p>
            <a:endParaRPr lang="en-US" dirty="0"/>
          </a:p>
          <a:p>
            <a:r>
              <a:rPr lang="en-US" dirty="0" smtClean="0"/>
              <a:t>Then click on the prototype cell in </a:t>
            </a:r>
            <a:r>
              <a:rPr lang="en-US" dirty="0" err="1" smtClean="0">
                <a:latin typeface="Consolas" charset="0"/>
                <a:ea typeface="Consolas" charset="0"/>
                <a:cs typeface="Consolas" charset="0"/>
              </a:rPr>
              <a:t>Main.storyboard</a:t>
            </a:r>
            <a:r>
              <a:rPr lang="en-US" dirty="0" smtClean="0"/>
              <a:t> canvas and in the Attributes inspector change its Style to “Basic”, and for the Identifier give it a name, for example “</a:t>
            </a:r>
            <a:r>
              <a:rPr lang="en-US" dirty="0" err="1" smtClean="0"/>
              <a:t>optionsCell</a:t>
            </a:r>
            <a:r>
              <a:rPr lang="en-US" dirty="0" smtClean="0"/>
              <a:t>”.</a:t>
            </a:r>
          </a:p>
          <a:p>
            <a:endParaRPr lang="en-US" dirty="0"/>
          </a:p>
          <a:p>
            <a:r>
              <a:rPr lang="en-US" dirty="0" smtClean="0"/>
              <a:t>This cell identifier is a name that we can use in our code to tell iOS to reuse this cell. We will use this identifier in our code soon.</a:t>
            </a:r>
          </a:p>
          <a:p>
            <a:endParaRPr lang="en-US" dirty="0"/>
          </a:p>
          <a:p>
            <a:r>
              <a:rPr lang="en-US" dirty="0" smtClean="0"/>
              <a:t>Reusing a cell will be explained later.</a:t>
            </a:r>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7805055" y="1000959"/>
            <a:ext cx="3868713" cy="1480983"/>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7805055" y="2802671"/>
            <a:ext cx="3866568" cy="1828801"/>
          </a:xfrm>
          <a:prstGeom prst="rect">
            <a:avLst/>
          </a:prstGeom>
          <a:ln w="12700">
            <a:solidFill>
              <a:schemeClr val="tx1"/>
            </a:solidFill>
          </a:ln>
        </p:spPr>
      </p:pic>
      <p:sp>
        <p:nvSpPr>
          <p:cNvPr id="17" name="Rectangle 16"/>
          <p:cNvSpPr/>
          <p:nvPr/>
        </p:nvSpPr>
        <p:spPr>
          <a:xfrm>
            <a:off x="9738339" y="1000959"/>
            <a:ext cx="428549" cy="40938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1162371" y="2102453"/>
            <a:ext cx="234175" cy="28390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065059" y="4302285"/>
            <a:ext cx="2476453" cy="2828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738339" y="2802671"/>
            <a:ext cx="428549" cy="40938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020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200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par>
                                <p:cTn id="19" presetID="3" presetClass="entr" presetSubtype="10" fill="hold" grpId="0" nodeType="withEffect">
                                  <p:stCondLst>
                                    <p:cond delay="200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00960"/>
            <a:ext cx="6123709" cy="5220210"/>
          </a:xfrm>
        </p:spPr>
        <p:txBody>
          <a:bodyPr>
            <a:normAutofit/>
          </a:bodyPr>
          <a:lstStyle/>
          <a:p>
            <a:r>
              <a:rPr lang="en-US" dirty="0" smtClean="0"/>
              <a:t>So in </a:t>
            </a:r>
            <a:r>
              <a:rPr lang="en-US" dirty="0" err="1" smtClean="0">
                <a:latin typeface="Consolas" charset="0"/>
                <a:ea typeface="Consolas" charset="0"/>
                <a:cs typeface="Consolas" charset="0"/>
              </a:rPr>
              <a:t>Main.storyboard</a:t>
            </a:r>
            <a:r>
              <a:rPr lang="en-US" dirty="0" smtClean="0"/>
              <a:t> we’ve set up a Table View containing a cell that serves as a template that the other cells will follow. This is called a </a:t>
            </a:r>
            <a:r>
              <a:rPr lang="en-US" i="1" dirty="0" err="1" smtClean="0"/>
              <a:t>protoype</a:t>
            </a:r>
            <a:r>
              <a:rPr lang="en-US" dirty="0" smtClean="0"/>
              <a:t>.</a:t>
            </a:r>
          </a:p>
          <a:p>
            <a:endParaRPr lang="en-US" dirty="0"/>
          </a:p>
          <a:p>
            <a:r>
              <a:rPr lang="en-US" dirty="0" smtClean="0"/>
              <a:t>We’ve also made some settings to this prototype cell so that it shows some text (called the cell title), and given this prototype an identifier name of </a:t>
            </a:r>
            <a:r>
              <a:rPr lang="en-US" dirty="0" err="1" smtClean="0">
                <a:latin typeface="Consolas" charset="0"/>
                <a:ea typeface="Consolas" charset="0"/>
                <a:cs typeface="Consolas" charset="0"/>
              </a:rPr>
              <a:t>optionsCell</a:t>
            </a:r>
            <a:r>
              <a:rPr lang="en-US" dirty="0" smtClean="0"/>
              <a:t>.</a:t>
            </a:r>
            <a:endParaRPr lang="en-US" dirty="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8035356" y="1000960"/>
            <a:ext cx="3264590" cy="4881306"/>
          </a:xfrm>
          <a:prstGeom prst="rect">
            <a:avLst/>
          </a:prstGeom>
          <a:ln w="12700">
            <a:solidFill>
              <a:schemeClr val="tx1"/>
            </a:solidFill>
          </a:ln>
        </p:spPr>
      </p:pic>
      <p:sp>
        <p:nvSpPr>
          <p:cNvPr id="7" name="Rectangle 6"/>
          <p:cNvSpPr/>
          <p:nvPr/>
        </p:nvSpPr>
        <p:spPr>
          <a:xfrm>
            <a:off x="8640780" y="2468881"/>
            <a:ext cx="493278" cy="28860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64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Simple Values: </a:t>
            </a:r>
            <a:r>
              <a:rPr lang="en-US" b="1" dirty="0" smtClean="0">
                <a:latin typeface="Consolas" charset="0"/>
                <a:ea typeface="Consolas" charset="0"/>
                <a:cs typeface="Consolas" charset="0"/>
              </a:rPr>
              <a:t>let</a:t>
            </a:r>
            <a:r>
              <a:rPr lang="en-US" b="1" dirty="0" smtClean="0"/>
              <a:t> and </a:t>
            </a:r>
            <a:r>
              <a:rPr lang="en-US" b="1" dirty="0" err="1" smtClean="0">
                <a:latin typeface="Consolas" charset="0"/>
                <a:ea typeface="Consolas" charset="0"/>
                <a:cs typeface="Consolas" charset="0"/>
              </a:rPr>
              <a:t>var</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200" y="1385888"/>
            <a:ext cx="10515600" cy="5300662"/>
          </a:xfrm>
        </p:spPr>
        <p:txBody>
          <a:bodyPr>
            <a:normAutofit/>
          </a:bodyPr>
          <a:lstStyle/>
          <a:p>
            <a:r>
              <a:rPr lang="en-US" dirty="0" smtClean="0"/>
              <a:t>The word </a:t>
            </a:r>
            <a:r>
              <a:rPr lang="en-US" dirty="0" smtClean="0">
                <a:latin typeface="Consolas" charset="0"/>
                <a:ea typeface="Consolas" charset="0"/>
                <a:cs typeface="Consolas" charset="0"/>
              </a:rPr>
              <a:t>let</a:t>
            </a:r>
            <a:r>
              <a:rPr lang="en-US" dirty="0" smtClean="0"/>
              <a:t> is used to create a constant.</a:t>
            </a:r>
          </a:p>
          <a:p>
            <a:endParaRPr lang="en-US" dirty="0" smtClean="0"/>
          </a:p>
          <a:p>
            <a:endParaRPr lang="en-US" dirty="0"/>
          </a:p>
          <a:p>
            <a:endParaRPr lang="en-US" dirty="0" smtClean="0"/>
          </a:p>
          <a:p>
            <a:r>
              <a:rPr lang="en-US" dirty="0" smtClean="0"/>
              <a:t>What is a constant?</a:t>
            </a:r>
          </a:p>
          <a:p>
            <a:pPr lvl="1"/>
            <a:r>
              <a:rPr lang="en-US" dirty="0" smtClean="0"/>
              <a:t>A constant is a value that is defined once, and used many times.</a:t>
            </a:r>
          </a:p>
          <a:p>
            <a:pPr lvl="1"/>
            <a:r>
              <a:rPr lang="en-US" dirty="0" smtClean="0"/>
              <a:t>Once it’s set, you can’t change a constant’s value.</a:t>
            </a:r>
          </a:p>
          <a:p>
            <a:pPr lvl="1"/>
            <a:endParaRPr lang="en-US" dirty="0" smtClean="0"/>
          </a:p>
          <a:p>
            <a:r>
              <a:rPr lang="en-US" dirty="0" smtClean="0"/>
              <a:t>Do you know why we create constants in our code?</a:t>
            </a:r>
          </a:p>
          <a:p>
            <a:pPr lvl="1"/>
            <a:r>
              <a:rPr lang="en-US" dirty="0" smtClean="0"/>
              <a:t>This is to get the computer to help us check for errors in our code. The compiler will give an error if we try to change a constant’s value.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5863" y="2157415"/>
            <a:ext cx="3729037" cy="685800"/>
          </a:xfrm>
          <a:prstGeom prst="rect">
            <a:avLst/>
          </a:prstGeom>
          <a:ln w="12700">
            <a:solidFill>
              <a:schemeClr val="tx1"/>
            </a:solidFill>
          </a:ln>
        </p:spPr>
      </p:pic>
    </p:spTree>
    <p:extLst>
      <p:ext uri="{BB962C8B-B14F-4D97-AF65-F5344CB8AC3E}">
        <p14:creationId xmlns:p14="http://schemas.microsoft.com/office/powerpoint/2010/main" val="109467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blinds(horizontal)">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37791"/>
            <a:ext cx="6123709" cy="5220210"/>
          </a:xfrm>
        </p:spPr>
        <p:txBody>
          <a:bodyPr>
            <a:normAutofit/>
          </a:bodyPr>
          <a:lstStyle/>
          <a:p>
            <a:r>
              <a:rPr lang="en-US" dirty="0" smtClean="0"/>
              <a:t>Test out the app in the simulator.</a:t>
            </a:r>
          </a:p>
          <a:p>
            <a:endParaRPr lang="en-US" dirty="0"/>
          </a:p>
          <a:p>
            <a:r>
              <a:rPr lang="en-US" dirty="0" smtClean="0"/>
              <a:t>You’ll see an empty </a:t>
            </a:r>
            <a:r>
              <a:rPr lang="en-US" dirty="0" smtClean="0">
                <a:latin typeface="Consolas" charset="0"/>
                <a:ea typeface="Consolas" charset="0"/>
                <a:cs typeface="Consolas" charset="0"/>
              </a:rPr>
              <a:t>Table View</a:t>
            </a:r>
            <a:r>
              <a:rPr lang="en-US" dirty="0" smtClean="0"/>
              <a:t>.</a:t>
            </a:r>
          </a:p>
          <a:p>
            <a:endParaRPr lang="en-US" dirty="0"/>
          </a:p>
          <a:p>
            <a:r>
              <a:rPr lang="en-US" dirty="0" smtClean="0"/>
              <a:t>The </a:t>
            </a:r>
            <a:r>
              <a:rPr lang="en-US" dirty="0" smtClean="0">
                <a:latin typeface="Consolas" charset="0"/>
                <a:ea typeface="Consolas" charset="0"/>
                <a:cs typeface="Consolas" charset="0"/>
              </a:rPr>
              <a:t>Table View</a:t>
            </a:r>
            <a:r>
              <a:rPr lang="en-US" dirty="0" smtClean="0"/>
              <a:t> is scrollable. Drag up and down with the mouse to see the scrolling. </a:t>
            </a:r>
          </a:p>
          <a:p>
            <a:endParaRPr lang="en-US" dirty="0"/>
          </a:p>
          <a:p>
            <a:r>
              <a:rPr lang="en-US" dirty="0" smtClean="0"/>
              <a:t>Now let’s work on the code.</a:t>
            </a:r>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b="31137"/>
          <a:stretch/>
        </p:blipFill>
        <p:spPr>
          <a:xfrm>
            <a:off x="7177057" y="860610"/>
            <a:ext cx="4369479" cy="5351930"/>
          </a:xfrm>
          <a:prstGeom prst="rect">
            <a:avLst/>
          </a:prstGeom>
          <a:ln w="12700">
            <a:solidFill>
              <a:schemeClr val="tx1"/>
            </a:solidFill>
          </a:ln>
        </p:spPr>
      </p:pic>
      <p:sp>
        <p:nvSpPr>
          <p:cNvPr id="15" name="Rectangle 14"/>
          <p:cNvSpPr/>
          <p:nvPr/>
        </p:nvSpPr>
        <p:spPr>
          <a:xfrm>
            <a:off x="7691714" y="2456329"/>
            <a:ext cx="3424516" cy="12393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87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smtClean="0"/>
              <a:t>Connecting the UI</a:t>
            </a:r>
            <a:r>
              <a:rPr lang="en-US" b="1" dirty="0"/>
              <a:t> </a:t>
            </a:r>
            <a:r>
              <a:rPr lang="en-US" b="1" dirty="0" smtClean="0"/>
              <a:t>to Code</a:t>
            </a:r>
            <a:endParaRPr lang="en-US" b="1" dirty="0"/>
          </a:p>
        </p:txBody>
      </p:sp>
    </p:spTree>
    <p:extLst>
      <p:ext uri="{BB962C8B-B14F-4D97-AF65-F5344CB8AC3E}">
        <p14:creationId xmlns:p14="http://schemas.microsoft.com/office/powerpoint/2010/main" val="186818256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990600" y="119697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Click on the </a:t>
            </a:r>
            <a:r>
              <a:rPr lang="en-US" dirty="0" err="1" smtClean="0">
                <a:latin typeface="Consolas" charset="0"/>
                <a:ea typeface="Consolas" charset="0"/>
                <a:cs typeface="Consolas" charset="0"/>
              </a:rPr>
              <a:t>main.storyboard</a:t>
            </a:r>
            <a:r>
              <a:rPr lang="en-US" dirty="0" smtClean="0"/>
              <a:t> file in the Navigator area (on the left-hand side area).</a:t>
            </a:r>
          </a:p>
          <a:p>
            <a:r>
              <a:rPr lang="en-US" dirty="0" smtClean="0"/>
              <a:t>Turn on the Assistant editor by clicking its button on the top right.</a:t>
            </a:r>
          </a:p>
          <a:p>
            <a:endParaRPr lang="en-US" dirty="0" smtClean="0"/>
          </a:p>
          <a:p>
            <a:endParaRPr lang="en-US" dirty="0"/>
          </a:p>
        </p:txBody>
      </p:sp>
      <p:sp>
        <p:nvSpPr>
          <p:cNvPr id="2" name="Title 1"/>
          <p:cNvSpPr>
            <a:spLocks noGrp="1"/>
          </p:cNvSpPr>
          <p:nvPr>
            <p:ph type="title"/>
          </p:nvPr>
        </p:nvSpPr>
        <p:spPr>
          <a:xfrm>
            <a:off x="838200" y="3175"/>
            <a:ext cx="10515600" cy="1325563"/>
          </a:xfrm>
        </p:spPr>
        <p:txBody>
          <a:bodyPr/>
          <a:lstStyle/>
          <a:p>
            <a:r>
              <a:rPr lang="en-US" b="1" dirty="0" smtClean="0"/>
              <a:t>Connecting the UI to Code</a:t>
            </a:r>
            <a:endParaRPr lang="en-US" b="1" dirty="0"/>
          </a:p>
        </p:txBody>
      </p:sp>
      <p:sp>
        <p:nvSpPr>
          <p:cNvPr id="3" name="Content Placeholder 2"/>
          <p:cNvSpPr>
            <a:spLocks noGrp="1"/>
          </p:cNvSpPr>
          <p:nvPr>
            <p:ph idx="1"/>
          </p:nvPr>
        </p:nvSpPr>
        <p:spPr>
          <a:xfrm>
            <a:off x="4664122" y="2806264"/>
            <a:ext cx="7299278" cy="2175669"/>
          </a:xfrm>
        </p:spPr>
        <p:txBody>
          <a:bodyPr/>
          <a:lstStyle/>
          <a:p>
            <a:r>
              <a:rPr lang="en-US" dirty="0" smtClean="0"/>
              <a:t>You’ll see the </a:t>
            </a:r>
            <a:r>
              <a:rPr lang="en-US" dirty="0" err="1" smtClean="0">
                <a:latin typeface="Consolas" charset="0"/>
                <a:ea typeface="Consolas" charset="0"/>
                <a:cs typeface="Consolas" charset="0"/>
              </a:rPr>
              <a:t>ViewController.swift</a:t>
            </a:r>
            <a:r>
              <a:rPr lang="en-US" dirty="0" smtClean="0"/>
              <a:t> source code in the assistant editor.</a:t>
            </a:r>
          </a:p>
          <a:p>
            <a:r>
              <a:rPr lang="en-US" dirty="0" smtClean="0"/>
              <a:t>In this source code, </a:t>
            </a:r>
            <a:r>
              <a:rPr lang="en-US" dirty="0"/>
              <a:t>a</a:t>
            </a:r>
            <a:r>
              <a:rPr lang="en-US" dirty="0" smtClean="0"/>
              <a:t>dd a </a:t>
            </a:r>
            <a:r>
              <a:rPr lang="en-US" dirty="0" smtClean="0">
                <a:solidFill>
                  <a:srgbClr val="00B050"/>
                </a:solidFill>
                <a:latin typeface="Consolas" charset="0"/>
                <a:ea typeface="Consolas" charset="0"/>
                <a:cs typeface="Consolas" charset="0"/>
              </a:rPr>
              <a:t>//MARK: Properties</a:t>
            </a:r>
            <a:r>
              <a:rPr lang="en-US" dirty="0" smtClean="0"/>
              <a:t> comment just below the </a:t>
            </a:r>
            <a:r>
              <a:rPr lang="en-US" dirty="0" smtClean="0">
                <a:solidFill>
                  <a:srgbClr val="0070C0"/>
                </a:solidFill>
                <a:latin typeface="Consolas" charset="0"/>
                <a:ea typeface="Consolas" charset="0"/>
                <a:cs typeface="Consolas" charset="0"/>
              </a:rPr>
              <a:t>class</a:t>
            </a:r>
            <a:r>
              <a:rPr lang="en-US" dirty="0" smtClean="0"/>
              <a:t> definition:</a:t>
            </a:r>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960120" y="2750668"/>
            <a:ext cx="3125279" cy="3090261"/>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938438" y="6079296"/>
            <a:ext cx="3146961" cy="523707"/>
          </a:xfrm>
          <a:prstGeom prst="rect">
            <a:avLst/>
          </a:prstGeom>
          <a:ln w="12700">
            <a:solidFill>
              <a:schemeClr val="tx1"/>
            </a:solidFill>
          </a:ln>
        </p:spPr>
      </p:pic>
      <p:pic>
        <p:nvPicPr>
          <p:cNvPr id="9" name="Picture 8"/>
          <p:cNvPicPr>
            <a:picLocks noChangeAspect="1"/>
          </p:cNvPicPr>
          <p:nvPr/>
        </p:nvPicPr>
        <p:blipFill rotWithShape="1">
          <a:blip r:embed="rId6">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4973781" y="5078917"/>
            <a:ext cx="6731033" cy="1155629"/>
          </a:xfrm>
          <a:prstGeom prst="rect">
            <a:avLst/>
          </a:prstGeom>
          <a:ln w="12700">
            <a:solidFill>
              <a:schemeClr val="tx1"/>
            </a:solidFill>
          </a:ln>
        </p:spPr>
      </p:pic>
      <p:sp>
        <p:nvSpPr>
          <p:cNvPr id="10" name="Rectangle 9"/>
          <p:cNvSpPr/>
          <p:nvPr/>
        </p:nvSpPr>
        <p:spPr>
          <a:xfrm>
            <a:off x="960120" y="2750669"/>
            <a:ext cx="427726" cy="31910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60119" y="4332325"/>
            <a:ext cx="3125279" cy="2950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514475" y="6157913"/>
            <a:ext cx="485775" cy="38576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665694" y="5840929"/>
            <a:ext cx="3163674" cy="39361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29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300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400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linds(horizontal)">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blinds(horizontal)">
                                      <p:cBhvr>
                                        <p:cTn id="23" dur="500"/>
                                        <p:tgtEl>
                                          <p:spTgt spid="3">
                                            <p:txEl>
                                              <p:pRg st="1" end="1"/>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par>
                                <p:cTn id="27" presetID="3" presetClass="entr" presetSubtype="10" fill="hold" grpId="0" nodeType="withEffect">
                                  <p:stCondLst>
                                    <p:cond delay="2500"/>
                                  </p:stCondLst>
                                  <p:childTnLst>
                                    <p:set>
                                      <p:cBhvr>
                                        <p:cTn id="28" dur="1" fill="hold">
                                          <p:stCondLst>
                                            <p:cond delay="0"/>
                                          </p:stCondLst>
                                        </p:cTn>
                                        <p:tgtEl>
                                          <p:spTgt spid="13"/>
                                        </p:tgtEl>
                                        <p:attrNameLst>
                                          <p:attrName>style.visibility</p:attrName>
                                        </p:attrNameLst>
                                      </p:cBhvr>
                                      <p:to>
                                        <p:strVal val="visible"/>
                                      </p:to>
                                    </p:set>
                                    <p:animEffect transition="in" filter="blinds(horizontal)">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3602"/>
            <a:ext cx="10515600" cy="6288657"/>
          </a:xfrm>
        </p:spPr>
        <p:txBody>
          <a:bodyPr/>
          <a:lstStyle/>
          <a:p>
            <a:r>
              <a:rPr lang="en-US" dirty="0" smtClean="0"/>
              <a:t>Control-drag the </a:t>
            </a:r>
            <a:r>
              <a:rPr lang="en-US" dirty="0" smtClean="0">
                <a:latin typeface="Consolas" charset="0"/>
                <a:ea typeface="Consolas" charset="0"/>
                <a:cs typeface="Consolas" charset="0"/>
              </a:rPr>
              <a:t>Table View</a:t>
            </a:r>
            <a:r>
              <a:rPr lang="en-US" dirty="0" smtClean="0"/>
              <a:t> object from </a:t>
            </a:r>
            <a:r>
              <a:rPr lang="en-US" dirty="0" err="1" smtClean="0">
                <a:latin typeface="Consolas" charset="0"/>
                <a:ea typeface="Consolas" charset="0"/>
                <a:cs typeface="Consolas" charset="0"/>
              </a:rPr>
              <a:t>Main.storyboard</a:t>
            </a:r>
            <a:r>
              <a:rPr lang="en-US" dirty="0" smtClean="0"/>
              <a:t> onto the </a:t>
            </a:r>
            <a:r>
              <a:rPr lang="en-US" dirty="0" err="1" smtClean="0">
                <a:latin typeface="Consolas" charset="0"/>
                <a:ea typeface="Consolas" charset="0"/>
                <a:cs typeface="Consolas" charset="0"/>
              </a:rPr>
              <a:t>ViewController.swift</a:t>
            </a:r>
            <a:r>
              <a:rPr lang="en-US" dirty="0" smtClean="0"/>
              <a:t> code, just below the </a:t>
            </a:r>
            <a:r>
              <a:rPr lang="en-US" dirty="0" smtClean="0">
                <a:solidFill>
                  <a:srgbClr val="00B050"/>
                </a:solidFill>
                <a:latin typeface="Consolas" charset="0"/>
                <a:ea typeface="Consolas" charset="0"/>
                <a:cs typeface="Consolas" charset="0"/>
              </a:rPr>
              <a:t>//MARK: Properties</a:t>
            </a:r>
            <a:r>
              <a:rPr lang="en-US" dirty="0" smtClean="0"/>
              <a:t> comment. A dialogue box appears.</a:t>
            </a:r>
          </a:p>
          <a:p>
            <a:r>
              <a:rPr lang="en-US" dirty="0" smtClean="0"/>
              <a:t>Name this object as </a:t>
            </a:r>
            <a:r>
              <a:rPr lang="en-US" dirty="0" err="1" smtClean="0">
                <a:latin typeface="Consolas" charset="0"/>
                <a:ea typeface="Consolas" charset="0"/>
                <a:cs typeface="Consolas" charset="0"/>
              </a:rPr>
              <a:t>tableView</a:t>
            </a:r>
            <a:r>
              <a:rPr lang="en-US" dirty="0" smtClean="0"/>
              <a:t>. Leave the other options as they are.</a:t>
            </a:r>
          </a:p>
          <a:p>
            <a:r>
              <a:rPr lang="en-US" dirty="0" smtClean="0"/>
              <a:t>Click Connect. This creates an </a:t>
            </a:r>
            <a:r>
              <a:rPr lang="en-US" i="1" dirty="0" smtClean="0"/>
              <a:t>outlet</a:t>
            </a:r>
            <a:r>
              <a:rPr lang="en-US" dirty="0" smtClean="0"/>
              <a:t> for the </a:t>
            </a:r>
            <a:r>
              <a:rPr lang="en-US" dirty="0" smtClean="0">
                <a:latin typeface="Consolas" charset="0"/>
                <a:ea typeface="Consolas" charset="0"/>
                <a:cs typeface="Consolas" charset="0"/>
              </a:rPr>
              <a:t>Table View</a:t>
            </a:r>
            <a:r>
              <a:rPr lang="en-US" dirty="0" smtClean="0"/>
              <a:t> object in our code.</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Next, we’ll adopt the </a:t>
            </a:r>
            <a:r>
              <a:rPr lang="en-US" dirty="0" smtClean="0">
                <a:latin typeface="Consolas" charset="0"/>
                <a:ea typeface="Consolas" charset="0"/>
                <a:cs typeface="Consolas" charset="0"/>
              </a:rPr>
              <a:t>Table View</a:t>
            </a:r>
            <a:r>
              <a:rPr lang="en-US" dirty="0" smtClean="0"/>
              <a:t> delegate into the code.</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370459" y="3304463"/>
            <a:ext cx="4394673" cy="2290079"/>
          </a:xfrm>
          <a:prstGeom prst="rect">
            <a:avLst/>
          </a:prstGeom>
          <a:ln w="12700">
            <a:solidFill>
              <a:schemeClr val="tx1"/>
            </a:solidFill>
          </a:ln>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5045837" y="3304464"/>
            <a:ext cx="6952875" cy="1397232"/>
          </a:xfrm>
          <a:prstGeom prst="rect">
            <a:avLst/>
          </a:prstGeom>
          <a:ln w="12700">
            <a:solidFill>
              <a:schemeClr val="tx1"/>
            </a:solidFill>
          </a:ln>
        </p:spPr>
      </p:pic>
      <p:sp>
        <p:nvSpPr>
          <p:cNvPr id="6" name="Rectangle 5"/>
          <p:cNvSpPr/>
          <p:nvPr/>
        </p:nvSpPr>
        <p:spPr>
          <a:xfrm>
            <a:off x="2111433" y="4085781"/>
            <a:ext cx="2177934" cy="3325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88676" y="4351789"/>
            <a:ext cx="6248400" cy="34990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34447" y="5237325"/>
            <a:ext cx="1054920" cy="2616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045837" y="2737129"/>
            <a:ext cx="1535011" cy="461665"/>
          </a:xfrm>
          <a:prstGeom prst="rect">
            <a:avLst/>
          </a:prstGeom>
          <a:noFill/>
        </p:spPr>
        <p:txBody>
          <a:bodyPr wrap="square" rtlCol="0">
            <a:spAutoFit/>
          </a:bodyPr>
          <a:lstStyle/>
          <a:p>
            <a:r>
              <a:rPr lang="en-US" sz="2400" b="1" dirty="0" err="1" smtClean="0">
                <a:solidFill>
                  <a:srgbClr val="FF0000"/>
                </a:solidFill>
              </a:rPr>
              <a:t>tableView</a:t>
            </a:r>
            <a:endParaRPr lang="en-US" sz="2400" b="1" dirty="0">
              <a:solidFill>
                <a:srgbClr val="FF0000"/>
              </a:solidFill>
            </a:endParaRPr>
          </a:p>
        </p:txBody>
      </p:sp>
      <p:cxnSp>
        <p:nvCxnSpPr>
          <p:cNvPr id="11" name="Straight Arrow Connector 10"/>
          <p:cNvCxnSpPr/>
          <p:nvPr/>
        </p:nvCxnSpPr>
        <p:spPr>
          <a:xfrm flipH="1">
            <a:off x="4289367" y="3090171"/>
            <a:ext cx="840041" cy="99561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20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200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grpId="0"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blinds(horizontal)">
                                      <p:cBhvr>
                                        <p:cTn id="21" dur="500"/>
                                        <p:tgtEl>
                                          <p:spTgt spid="3">
                                            <p:txEl>
                                              <p:pRg st="2" end="2"/>
                                            </p:txEl>
                                          </p:spTgt>
                                        </p:tgtEl>
                                      </p:cBhvr>
                                    </p:animEffect>
                                  </p:childTnLst>
                                </p:cTn>
                              </p:par>
                              <p:par>
                                <p:cTn id="22" presetID="3" presetClass="entr" presetSubtype="10" fill="hold" grpId="0" nodeType="withEffect">
                                  <p:stCondLst>
                                    <p:cond delay="2000"/>
                                  </p:stCondLst>
                                  <p:childTnLst>
                                    <p:set>
                                      <p:cBhvr>
                                        <p:cTn id="23" dur="1" fill="hold">
                                          <p:stCondLst>
                                            <p:cond delay="0"/>
                                          </p:stCondLst>
                                        </p:cTn>
                                        <p:tgtEl>
                                          <p:spTgt spid="8"/>
                                        </p:tgtEl>
                                        <p:attrNameLst>
                                          <p:attrName>style.visibility</p:attrName>
                                        </p:attrNameLst>
                                      </p:cBhvr>
                                      <p:to>
                                        <p:strVal val="visible"/>
                                      </p:to>
                                    </p:set>
                                    <p:animEffect transition="in" filter="blinds(horizontal)">
                                      <p:cBhvr>
                                        <p:cTn id="24" dur="500"/>
                                        <p:tgtEl>
                                          <p:spTgt spid="8"/>
                                        </p:tgtEl>
                                      </p:cBhvr>
                                    </p:animEffect>
                                  </p:childTnLst>
                                </p:cTn>
                              </p:par>
                              <p:par>
                                <p:cTn id="25" presetID="3" presetClass="entr" presetSubtype="10" fill="hold" nodeType="withEffect">
                                  <p:stCondLst>
                                    <p:cond delay="300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par>
                                <p:cTn id="28" presetID="3" presetClass="entr" presetSubtype="10" fill="hold" grpId="0" nodeType="withEffect">
                                  <p:stCondLst>
                                    <p:cond delay="400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19150"/>
            <a:ext cx="10944069" cy="6538849"/>
          </a:xfrm>
        </p:spPr>
        <p:txBody>
          <a:bodyPr>
            <a:normAutofit lnSpcReduction="10000"/>
          </a:bodyPr>
          <a:lstStyle/>
          <a:p>
            <a:r>
              <a:rPr lang="en-US" dirty="0" smtClean="0"/>
              <a:t>Adopt the </a:t>
            </a:r>
            <a:r>
              <a:rPr lang="en-US" dirty="0" err="1" smtClean="0">
                <a:solidFill>
                  <a:srgbClr val="0070C0"/>
                </a:solidFill>
                <a:latin typeface="Consolas" charset="0"/>
                <a:ea typeface="Consolas" charset="0"/>
                <a:cs typeface="Consolas" charset="0"/>
              </a:rPr>
              <a:t>UITableViewDelegate</a:t>
            </a:r>
            <a:r>
              <a:rPr lang="en-US" dirty="0" smtClean="0"/>
              <a:t> into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dirty="0"/>
          </a:p>
          <a:p>
            <a:endParaRPr lang="en-US" dirty="0" smtClean="0"/>
          </a:p>
          <a:p>
            <a:r>
              <a:rPr lang="en-US" dirty="0" smtClean="0"/>
              <a:t>Set the </a:t>
            </a:r>
            <a:r>
              <a:rPr lang="en-US" dirty="0" err="1" smtClean="0">
                <a:solidFill>
                  <a:srgbClr val="0070C0"/>
                </a:solidFill>
                <a:latin typeface="Consolas" charset="0"/>
                <a:ea typeface="Consolas" charset="0"/>
                <a:cs typeface="Consolas" charset="0"/>
              </a:rPr>
              <a:t>tableView</a:t>
            </a:r>
            <a:r>
              <a:rPr lang="en-US" dirty="0" err="1" smtClean="0">
                <a:ea typeface="Consolas" charset="0"/>
                <a:cs typeface="Consolas" charset="0"/>
              </a:rPr>
              <a:t>’s</a:t>
            </a:r>
            <a:r>
              <a:rPr lang="en-US" dirty="0" smtClean="0">
                <a:ea typeface="Consolas" charset="0"/>
                <a:cs typeface="Consolas" charset="0"/>
              </a:rPr>
              <a:t> </a:t>
            </a:r>
            <a:r>
              <a:rPr lang="en-US" dirty="0" smtClean="0"/>
              <a:t> delegate to be this </a:t>
            </a:r>
            <a:r>
              <a:rPr lang="en-US" dirty="0" err="1" smtClean="0">
                <a:solidFill>
                  <a:srgbClr val="0070C0"/>
                </a:solidFill>
                <a:latin typeface="Consolas" charset="0"/>
                <a:ea typeface="Consolas" charset="0"/>
                <a:cs typeface="Consolas" charset="0"/>
              </a:rPr>
              <a:t>ViewController</a:t>
            </a:r>
            <a:r>
              <a:rPr lang="en-US" dirty="0" smtClean="0"/>
              <a:t>:</a:t>
            </a:r>
          </a:p>
          <a:p>
            <a:endParaRPr lang="en-US" dirty="0"/>
          </a:p>
          <a:p>
            <a:endParaRPr lang="en-US" dirty="0" smtClean="0"/>
          </a:p>
          <a:p>
            <a:endParaRPr lang="en-US" dirty="0" smtClean="0"/>
          </a:p>
          <a:p>
            <a:endParaRPr lang="en-US" dirty="0"/>
          </a:p>
          <a:p>
            <a:r>
              <a:rPr lang="en-US" dirty="0" smtClean="0"/>
              <a:t>This sets up communication between the </a:t>
            </a:r>
            <a:r>
              <a:rPr lang="en-US" dirty="0" smtClean="0">
                <a:latin typeface="Consolas" charset="0"/>
                <a:ea typeface="Consolas" charset="0"/>
                <a:cs typeface="Consolas" charset="0"/>
              </a:rPr>
              <a:t>Table View</a:t>
            </a:r>
            <a:r>
              <a:rPr lang="en-US" dirty="0" smtClean="0"/>
              <a:t> and the </a:t>
            </a:r>
            <a:r>
              <a:rPr lang="en-US" dirty="0" err="1" smtClean="0">
                <a:solidFill>
                  <a:srgbClr val="0070C0"/>
                </a:solidFill>
                <a:latin typeface="Consolas" charset="0"/>
                <a:ea typeface="Consolas" charset="0"/>
                <a:cs typeface="Consolas" charset="0"/>
              </a:rPr>
              <a:t>ViewController</a:t>
            </a:r>
            <a:r>
              <a:rPr lang="en-US" dirty="0" smtClean="0"/>
              <a:t> class, so that when the </a:t>
            </a:r>
            <a:r>
              <a:rPr lang="en-US" dirty="0" smtClean="0">
                <a:latin typeface="Consolas" charset="0"/>
                <a:ea typeface="Consolas" charset="0"/>
                <a:cs typeface="Consolas" charset="0"/>
              </a:rPr>
              <a:t>Table View</a:t>
            </a:r>
            <a:r>
              <a:rPr lang="en-US" dirty="0" smtClean="0"/>
              <a:t> receives an event (e.g. a tap on a cell), the </a:t>
            </a:r>
            <a:r>
              <a:rPr lang="en-US" dirty="0" err="1" smtClean="0">
                <a:latin typeface="Consolas" charset="0"/>
                <a:ea typeface="Consolas" charset="0"/>
                <a:cs typeface="Consolas" charset="0"/>
              </a:rPr>
              <a:t>ViewController.swift</a:t>
            </a:r>
            <a:r>
              <a:rPr lang="en-US" dirty="0" smtClean="0"/>
              <a:t> code can do something.</a:t>
            </a:r>
          </a:p>
          <a:p>
            <a:endParaRPr lang="en-US" sz="1200" dirty="0" smtClean="0"/>
          </a:p>
          <a:p>
            <a:r>
              <a:rPr lang="en-US" dirty="0" smtClean="0"/>
              <a:t>Test your code by running the app in the simulator. The </a:t>
            </a:r>
            <a:r>
              <a:rPr lang="en-US" dirty="0" smtClean="0">
                <a:latin typeface="Consolas" charset="0"/>
                <a:ea typeface="Consolas" charset="0"/>
                <a:cs typeface="Consolas" charset="0"/>
              </a:rPr>
              <a:t>Table View</a:t>
            </a:r>
            <a:r>
              <a:rPr lang="en-US" dirty="0" smtClean="0"/>
              <a:t> is still blank, so now let’s fill it up with text.</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52993" y="815519"/>
            <a:ext cx="9949916" cy="565054"/>
          </a:xfrm>
          <a:prstGeom prst="rect">
            <a:avLst/>
          </a:prstGeom>
          <a:ln w="12700">
            <a:solidFill>
              <a:schemeClr val="tx1"/>
            </a:solidFill>
          </a:ln>
        </p:spPr>
      </p:pic>
      <p:sp>
        <p:nvSpPr>
          <p:cNvPr id="7" name="Rectangle 6"/>
          <p:cNvSpPr/>
          <p:nvPr/>
        </p:nvSpPr>
        <p:spPr>
          <a:xfrm>
            <a:off x="7348518" y="905949"/>
            <a:ext cx="3429210" cy="47462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1152993" y="2212500"/>
            <a:ext cx="4890972" cy="1402081"/>
          </a:xfrm>
          <a:prstGeom prst="rect">
            <a:avLst/>
          </a:prstGeom>
          <a:ln w="12700">
            <a:solidFill>
              <a:schemeClr val="tx1"/>
            </a:solidFill>
          </a:ln>
        </p:spPr>
      </p:pic>
      <p:sp>
        <p:nvSpPr>
          <p:cNvPr id="10" name="Rectangle 9"/>
          <p:cNvSpPr/>
          <p:nvPr/>
        </p:nvSpPr>
        <p:spPr>
          <a:xfrm>
            <a:off x="1883874" y="3126901"/>
            <a:ext cx="4017054" cy="36576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16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par>
                                <p:cTn id="18" presetID="3" presetClass="entr" presetSubtype="10" fill="hold" grpId="0" nodeType="withEffect">
                                  <p:stCondLst>
                                    <p:cond delay="200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blinds(horizontal)">
                                      <p:cBhvr>
                                        <p:cTn id="3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68544"/>
            <a:ext cx="10515600" cy="6189455"/>
          </a:xfrm>
        </p:spPr>
        <p:txBody>
          <a:bodyPr>
            <a:normAutofit/>
          </a:bodyPr>
          <a:lstStyle/>
          <a:p>
            <a:r>
              <a:rPr lang="en-US" dirty="0" smtClean="0"/>
              <a:t>Let’s create an array that contains the strings “true” and “false”. We’ll name this array </a:t>
            </a:r>
            <a:r>
              <a:rPr lang="en-US" dirty="0" err="1" smtClean="0">
                <a:latin typeface="Consolas" charset="0"/>
                <a:ea typeface="Consolas" charset="0"/>
                <a:cs typeface="Consolas" charset="0"/>
              </a:rPr>
              <a:t>trueFalseOptions</a:t>
            </a:r>
            <a:r>
              <a:rPr lang="en-US" dirty="0" smtClean="0"/>
              <a:t>.</a:t>
            </a:r>
          </a:p>
          <a:p>
            <a:endParaRPr lang="en-US" dirty="0" smtClean="0"/>
          </a:p>
          <a:p>
            <a:r>
              <a:rPr lang="en-US" dirty="0" smtClean="0"/>
              <a:t>Add the array code to the beginning of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Next we’ll show the contents of this array in the </a:t>
            </a:r>
            <a:r>
              <a:rPr lang="en-US" dirty="0" smtClean="0">
                <a:latin typeface="Consolas" charset="0"/>
                <a:ea typeface="Consolas" charset="0"/>
                <a:cs typeface="Consolas" charset="0"/>
              </a:rPr>
              <a:t>Table View</a:t>
            </a:r>
            <a:r>
              <a:rPr lang="en-US" dirty="0" smtClean="0"/>
              <a:t>. The </a:t>
            </a:r>
            <a:r>
              <a:rPr lang="en-US" dirty="0" smtClean="0">
                <a:latin typeface="Consolas" charset="0"/>
                <a:ea typeface="Consolas" charset="0"/>
                <a:cs typeface="Consolas" charset="0"/>
              </a:rPr>
              <a:t>Table View</a:t>
            </a:r>
            <a:r>
              <a:rPr lang="en-US" dirty="0" smtClean="0"/>
              <a:t> needs a data source. </a:t>
            </a:r>
          </a:p>
        </p:txBody>
      </p:sp>
      <p:pic>
        <p:nvPicPr>
          <p:cNvPr id="8" name="Picture 7"/>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1127899" y="2605979"/>
            <a:ext cx="10242170" cy="2518501"/>
          </a:xfrm>
          <a:prstGeom prst="rect">
            <a:avLst/>
          </a:prstGeom>
          <a:ln w="12700">
            <a:solidFill>
              <a:schemeClr val="tx1"/>
            </a:solidFill>
          </a:ln>
        </p:spPr>
      </p:pic>
      <p:sp>
        <p:nvSpPr>
          <p:cNvPr id="11" name="Rectangle 10"/>
          <p:cNvSpPr/>
          <p:nvPr/>
        </p:nvSpPr>
        <p:spPr>
          <a:xfrm>
            <a:off x="1859810" y="3489159"/>
            <a:ext cx="6778864" cy="49991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20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blinds(horizontal)">
                                      <p:cBhvr>
                                        <p:cTn id="1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97931"/>
            <a:ext cx="10515600" cy="5660070"/>
          </a:xfrm>
        </p:spPr>
        <p:txBody>
          <a:bodyPr>
            <a:normAutofit fontScale="92500" lnSpcReduction="10000"/>
          </a:bodyPr>
          <a:lstStyle/>
          <a:p>
            <a:r>
              <a:rPr lang="en-US" dirty="0" smtClean="0"/>
              <a:t>A </a:t>
            </a:r>
            <a:r>
              <a:rPr lang="en-US" dirty="0" smtClean="0">
                <a:latin typeface="Consolas" charset="0"/>
                <a:ea typeface="Consolas" charset="0"/>
                <a:cs typeface="Consolas" charset="0"/>
              </a:rPr>
              <a:t>Table View</a:t>
            </a:r>
            <a:r>
              <a:rPr lang="en-US" dirty="0" smtClean="0"/>
              <a:t> object has a data source so that it knows what data to display in its cells.</a:t>
            </a:r>
          </a:p>
          <a:p>
            <a:endParaRPr lang="en-US" sz="1200" dirty="0"/>
          </a:p>
          <a:p>
            <a:r>
              <a:rPr lang="en-US" dirty="0" smtClean="0"/>
              <a:t>For this app, we’re placing all our code into the </a:t>
            </a:r>
            <a:r>
              <a:rPr lang="en-US" dirty="0" err="1" smtClean="0">
                <a:solidFill>
                  <a:srgbClr val="0070C0"/>
                </a:solidFill>
                <a:latin typeface="Consolas" charset="0"/>
                <a:ea typeface="Consolas" charset="0"/>
                <a:cs typeface="Consolas" charset="0"/>
              </a:rPr>
              <a:t>ViewController</a:t>
            </a:r>
            <a:r>
              <a:rPr lang="en-US" dirty="0" smtClean="0"/>
              <a:t> class. This means the data for the </a:t>
            </a:r>
            <a:r>
              <a:rPr lang="en-US" dirty="0" smtClean="0">
                <a:latin typeface="Consolas" charset="0"/>
                <a:ea typeface="Consolas" charset="0"/>
                <a:cs typeface="Consolas" charset="0"/>
              </a:rPr>
              <a:t>Table View</a:t>
            </a:r>
            <a:r>
              <a:rPr lang="en-US" dirty="0" smtClean="0"/>
              <a:t> is also in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sz="1200" dirty="0"/>
          </a:p>
          <a:p>
            <a:r>
              <a:rPr lang="en-US" dirty="0" smtClean="0"/>
              <a:t>So we’ll need to have this class adopt the </a:t>
            </a:r>
            <a:r>
              <a:rPr lang="en-US" dirty="0" err="1" smtClean="0">
                <a:solidFill>
                  <a:srgbClr val="0070C0"/>
                </a:solidFill>
                <a:latin typeface="Consolas" charset="0"/>
                <a:ea typeface="Consolas" charset="0"/>
                <a:cs typeface="Consolas" charset="0"/>
              </a:rPr>
              <a:t>UITableViewDataSource</a:t>
            </a:r>
            <a:r>
              <a:rPr lang="en-US" dirty="0" smtClean="0"/>
              <a:t> protocol:</a:t>
            </a:r>
          </a:p>
          <a:p>
            <a:endParaRPr lang="en-US" dirty="0"/>
          </a:p>
          <a:p>
            <a:endParaRPr lang="en-US" dirty="0" smtClean="0"/>
          </a:p>
          <a:p>
            <a:r>
              <a:rPr lang="en-US" dirty="0" smtClean="0"/>
              <a:t>You can think of a </a:t>
            </a:r>
            <a:r>
              <a:rPr lang="en-US" i="1" dirty="0" smtClean="0"/>
              <a:t>protocol</a:t>
            </a:r>
            <a:r>
              <a:rPr lang="en-US" dirty="0" smtClean="0"/>
              <a:t> as an additional capability that we’re adding to a class.</a:t>
            </a:r>
          </a:p>
          <a:p>
            <a:endParaRPr lang="en-US" sz="1300" dirty="0"/>
          </a:p>
          <a:p>
            <a:r>
              <a:rPr lang="en-US" dirty="0" smtClean="0"/>
              <a:t>At the moment your code will have an error.</a:t>
            </a:r>
            <a:endParaRPr lang="en-US" dirty="0"/>
          </a:p>
          <a:p>
            <a:endParaRPr lang="en-US" dirty="0" smtClean="0"/>
          </a:p>
          <a:p>
            <a:endParaRPr lang="en-US" dirty="0"/>
          </a:p>
        </p:txBody>
      </p:sp>
      <p:sp>
        <p:nvSpPr>
          <p:cNvPr id="9" name="Title 1"/>
          <p:cNvSpPr>
            <a:spLocks noGrp="1"/>
          </p:cNvSpPr>
          <p:nvPr>
            <p:ph type="title"/>
          </p:nvPr>
        </p:nvSpPr>
        <p:spPr>
          <a:xfrm>
            <a:off x="838200" y="-3587"/>
            <a:ext cx="10515600" cy="1325563"/>
          </a:xfrm>
        </p:spPr>
        <p:txBody>
          <a:bodyPr/>
          <a:lstStyle/>
          <a:p>
            <a:r>
              <a:rPr lang="en-US" b="1" dirty="0" smtClean="0"/>
              <a:t>Table View </a:t>
            </a:r>
            <a:r>
              <a:rPr lang="en-US" b="1" dirty="0" err="1" smtClean="0">
                <a:solidFill>
                  <a:srgbClr val="0070C0"/>
                </a:solidFill>
                <a:latin typeface="Consolas" charset="0"/>
                <a:ea typeface="Consolas" charset="0"/>
                <a:cs typeface="Consolas" charset="0"/>
              </a:rPr>
              <a:t>dataSource</a:t>
            </a:r>
            <a:endParaRPr lang="en-US" b="1" dirty="0">
              <a:solidFill>
                <a:srgbClr val="0070C0"/>
              </a:solidFill>
              <a:latin typeface="Consolas" charset="0"/>
              <a:ea typeface="Consolas" charset="0"/>
              <a:cs typeface="Consolas"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76733" y="4309449"/>
            <a:ext cx="8636135" cy="727967"/>
          </a:xfrm>
          <a:prstGeom prst="rect">
            <a:avLst/>
          </a:prstGeom>
          <a:ln w="12700">
            <a:solidFill>
              <a:schemeClr val="tx1"/>
            </a:solidFill>
          </a:ln>
        </p:spPr>
      </p:pic>
      <p:sp>
        <p:nvSpPr>
          <p:cNvPr id="6" name="Rectangle 5"/>
          <p:cNvSpPr/>
          <p:nvPr/>
        </p:nvSpPr>
        <p:spPr>
          <a:xfrm>
            <a:off x="1721266" y="4718764"/>
            <a:ext cx="2675806" cy="31865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408020" y="4496613"/>
            <a:ext cx="181034" cy="29008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22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grpId="0" nodeType="withEffect">
                                  <p:stCondLst>
                                    <p:cond delay="200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0" nodeType="withEffect">
                                  <p:stCondLst>
                                    <p:cond delay="200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90427"/>
            <a:ext cx="10515600" cy="5568629"/>
          </a:xfrm>
        </p:spPr>
        <p:txBody>
          <a:bodyPr>
            <a:normAutofit fontScale="92500" lnSpcReduction="10000"/>
          </a:bodyPr>
          <a:lstStyle/>
          <a:p>
            <a:r>
              <a:rPr lang="en-US" dirty="0" smtClean="0"/>
              <a:t>Adding the </a:t>
            </a:r>
            <a:r>
              <a:rPr lang="en-US" dirty="0" err="1" smtClean="0">
                <a:solidFill>
                  <a:srgbClr val="0070C0"/>
                </a:solidFill>
                <a:latin typeface="Consolas" charset="0"/>
                <a:ea typeface="Consolas" charset="0"/>
                <a:cs typeface="Consolas" charset="0"/>
              </a:rPr>
              <a:t>UITableViewDataSource</a:t>
            </a:r>
            <a:r>
              <a:rPr lang="en-US" dirty="0" smtClean="0"/>
              <a:t> protocol creates an error in our code. Click on the         symbol to view the error. You will see this: </a:t>
            </a:r>
          </a:p>
          <a:p>
            <a:endParaRPr lang="en-US" dirty="0"/>
          </a:p>
          <a:p>
            <a:endParaRPr lang="en-US" dirty="0" smtClean="0"/>
          </a:p>
          <a:p>
            <a:endParaRPr lang="en-US" sz="2200" dirty="0" smtClean="0"/>
          </a:p>
          <a:p>
            <a:endParaRPr lang="en-US" sz="900" dirty="0" smtClean="0"/>
          </a:p>
          <a:p>
            <a:r>
              <a:rPr lang="en-US" dirty="0" smtClean="0"/>
              <a:t>This error means that the methods that are needed by the </a:t>
            </a:r>
            <a:r>
              <a:rPr lang="en-US" dirty="0" err="1" smtClean="0">
                <a:solidFill>
                  <a:srgbClr val="0070C0"/>
                </a:solidFill>
                <a:latin typeface="Consolas" charset="0"/>
                <a:ea typeface="Consolas" charset="0"/>
                <a:cs typeface="Consolas" charset="0"/>
              </a:rPr>
              <a:t>UITableViewDataSource</a:t>
            </a:r>
            <a:r>
              <a:rPr lang="en-US" dirty="0" smtClean="0"/>
              <a:t> protocol are missing from our code.</a:t>
            </a:r>
          </a:p>
          <a:p>
            <a:endParaRPr lang="en-US" sz="900" dirty="0"/>
          </a:p>
          <a:p>
            <a:r>
              <a:rPr lang="en-US" dirty="0" smtClean="0"/>
              <a:t>Let’s add these methods in. We’ll </a:t>
            </a:r>
            <a:r>
              <a:rPr lang="en-US" i="1" dirty="0" smtClean="0"/>
              <a:t>implement</a:t>
            </a:r>
            <a:r>
              <a:rPr lang="en-US" dirty="0" smtClean="0"/>
              <a:t> them. Implementing a method means to write the code for it. These methods are needed so that the </a:t>
            </a:r>
            <a:r>
              <a:rPr lang="en-US" dirty="0" smtClean="0">
                <a:latin typeface="Consolas" charset="0"/>
                <a:ea typeface="Consolas" charset="0"/>
                <a:cs typeface="Consolas" charset="0"/>
              </a:rPr>
              <a:t>Table View</a:t>
            </a:r>
            <a:r>
              <a:rPr lang="en-US" dirty="0" smtClean="0"/>
              <a:t> can display the data correctly.</a:t>
            </a:r>
          </a:p>
          <a:p>
            <a:endParaRPr lang="en-US" sz="900" dirty="0"/>
          </a:p>
          <a:p>
            <a:r>
              <a:rPr lang="en-US" dirty="0" smtClean="0"/>
              <a:t>We’ll start by adding a </a:t>
            </a:r>
            <a:r>
              <a:rPr lang="en-US" dirty="0" smtClean="0">
                <a:solidFill>
                  <a:srgbClr val="00B050"/>
                </a:solidFill>
                <a:latin typeface="Consolas" charset="0"/>
                <a:ea typeface="Consolas" charset="0"/>
                <a:cs typeface="Consolas" charset="0"/>
              </a:rPr>
              <a:t>//MARK: </a:t>
            </a:r>
            <a:r>
              <a:rPr lang="en-US" dirty="0" err="1" smtClean="0">
                <a:solidFill>
                  <a:srgbClr val="00B050"/>
                </a:solidFill>
                <a:latin typeface="Consolas" charset="0"/>
                <a:ea typeface="Consolas" charset="0"/>
                <a:cs typeface="Consolas" charset="0"/>
              </a:rPr>
              <a:t>UITableViewDataSource</a:t>
            </a:r>
            <a:r>
              <a:rPr lang="en-US" dirty="0" smtClean="0">
                <a:solidFill>
                  <a:srgbClr val="00B050"/>
                </a:solidFill>
                <a:latin typeface="Consolas" charset="0"/>
                <a:ea typeface="Consolas" charset="0"/>
                <a:cs typeface="Consolas" charset="0"/>
              </a:rPr>
              <a:t> method</a:t>
            </a:r>
            <a:r>
              <a:rPr lang="en-US" dirty="0" smtClean="0"/>
              <a:t> section to the end of the </a:t>
            </a:r>
            <a:r>
              <a:rPr lang="en-US" dirty="0" err="1" smtClean="0">
                <a:solidFill>
                  <a:srgbClr val="0070C0"/>
                </a:solidFill>
                <a:latin typeface="Consolas" charset="0"/>
                <a:ea typeface="Consolas" charset="0"/>
                <a:cs typeface="Consolas" charset="0"/>
              </a:rPr>
              <a:t>ViewController</a:t>
            </a:r>
            <a:r>
              <a:rPr lang="en-US" dirty="0" smtClean="0"/>
              <a:t> class:</a:t>
            </a:r>
            <a:endParaRPr lang="en-US" dirty="0"/>
          </a:p>
          <a:p>
            <a:endParaRPr lang="en-US" dirty="0" smtClean="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6162" y="1099752"/>
            <a:ext cx="7246146" cy="904812"/>
          </a:xfrm>
          <a:prstGeom prst="rect">
            <a:avLst/>
          </a:prstGeom>
          <a:ln w="12700">
            <a:solidFill>
              <a:schemeClr val="tx1"/>
            </a:solidFill>
          </a:ln>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3672254" y="653194"/>
            <a:ext cx="372629" cy="319668"/>
          </a:xfrm>
          <a:prstGeom prst="rect">
            <a:avLst/>
          </a:prstGeom>
          <a:ln w="12700">
            <a:solidFill>
              <a:schemeClr val="tx1"/>
            </a:solidFill>
          </a:ln>
        </p:spPr>
      </p:pic>
      <p:pic>
        <p:nvPicPr>
          <p:cNvPr id="10" name="Picture 9"/>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a:off x="1166161" y="5601140"/>
            <a:ext cx="5396004" cy="871229"/>
          </a:xfrm>
          <a:prstGeom prst="rect">
            <a:avLst/>
          </a:prstGeom>
          <a:ln w="12700">
            <a:solidFill>
              <a:schemeClr val="tx1"/>
            </a:solidFill>
          </a:ln>
        </p:spPr>
      </p:pic>
    </p:spTree>
    <p:extLst>
      <p:ext uri="{BB962C8B-B14F-4D97-AF65-F5344CB8AC3E}">
        <p14:creationId xmlns:p14="http://schemas.microsoft.com/office/powerpoint/2010/main" val="164600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linds(horizontal)">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blinds(horizontal)">
                                      <p:cBhvr>
                                        <p:cTn id="17" dur="500"/>
                                        <p:tgtEl>
                                          <p:spTgt spid="3">
                                            <p:txEl>
                                              <p:pRg st="9" end="9"/>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6"/>
            <a:ext cx="10515600" cy="1325563"/>
          </a:xfrm>
        </p:spPr>
        <p:txBody>
          <a:bodyPr/>
          <a:lstStyle/>
          <a:p>
            <a:r>
              <a:rPr lang="en-US" b="1" dirty="0" smtClean="0"/>
              <a:t>The </a:t>
            </a:r>
            <a:r>
              <a:rPr lang="en-US" b="1" dirty="0" err="1" smtClean="0">
                <a:solidFill>
                  <a:srgbClr val="0070C0"/>
                </a:solidFill>
                <a:latin typeface="Consolas" charset="0"/>
                <a:ea typeface="Consolas" charset="0"/>
                <a:cs typeface="Consolas" charset="0"/>
              </a:rPr>
              <a:t>numberOfSectionsInTableView</a:t>
            </a:r>
            <a:r>
              <a:rPr lang="en-US" b="1" dirty="0" smtClean="0">
                <a:solidFill>
                  <a:srgbClr val="0070C0"/>
                </a:solidFill>
                <a:latin typeface="Consolas" charset="0"/>
                <a:ea typeface="Consolas" charset="0"/>
                <a:cs typeface="Consolas" charset="0"/>
              </a:rPr>
              <a:t>()</a:t>
            </a:r>
            <a:r>
              <a:rPr lang="en-US" b="1" dirty="0" smtClean="0"/>
              <a:t> Method (Optional)</a:t>
            </a:r>
            <a:endParaRPr lang="en-US" b="1" dirty="0"/>
          </a:p>
        </p:txBody>
      </p:sp>
      <p:sp>
        <p:nvSpPr>
          <p:cNvPr id="3" name="Content Placeholder 2"/>
          <p:cNvSpPr>
            <a:spLocks noGrp="1"/>
          </p:cNvSpPr>
          <p:nvPr>
            <p:ph idx="1"/>
          </p:nvPr>
        </p:nvSpPr>
        <p:spPr>
          <a:xfrm>
            <a:off x="838200" y="1434299"/>
            <a:ext cx="10515600" cy="5195101"/>
          </a:xfrm>
        </p:spPr>
        <p:txBody>
          <a:bodyPr>
            <a:normAutofit fontScale="85000" lnSpcReduction="20000"/>
          </a:bodyPr>
          <a:lstStyle/>
          <a:p>
            <a:r>
              <a:rPr lang="en-US" dirty="0" smtClean="0"/>
              <a:t>This method splits the </a:t>
            </a:r>
            <a:r>
              <a:rPr lang="en-US" dirty="0" smtClean="0">
                <a:latin typeface="Consolas" charset="0"/>
                <a:ea typeface="Consolas" charset="0"/>
                <a:cs typeface="Consolas" charset="0"/>
              </a:rPr>
              <a:t>Table View</a:t>
            </a:r>
            <a:r>
              <a:rPr lang="en-US" dirty="0" smtClean="0"/>
              <a:t> up into sections. Having a </a:t>
            </a:r>
            <a:r>
              <a:rPr lang="en-US" dirty="0" smtClean="0">
                <a:latin typeface="Consolas" charset="0"/>
                <a:ea typeface="Consolas" charset="0"/>
                <a:cs typeface="Consolas" charset="0"/>
              </a:rPr>
              <a:t>Table View</a:t>
            </a:r>
            <a:r>
              <a:rPr lang="en-US" dirty="0" smtClean="0"/>
              <a:t> with multiple sections is beyond the scope of this workshop, so we won</a:t>
            </a:r>
            <a:r>
              <a:rPr lang="mr-IN" dirty="0" smtClean="0"/>
              <a:t>’</a:t>
            </a:r>
            <a:r>
              <a:rPr lang="en-US" dirty="0" smtClean="0"/>
              <a:t>t be dealing with it.</a:t>
            </a:r>
          </a:p>
          <a:p>
            <a:endParaRPr lang="en-US" sz="1200" dirty="0" smtClean="0"/>
          </a:p>
          <a:p>
            <a:r>
              <a:rPr lang="en-US" dirty="0" smtClean="0"/>
              <a:t>This method is optional. If it’s not implemented, iOS assumes that the </a:t>
            </a:r>
            <a:r>
              <a:rPr lang="en-US" dirty="0" smtClean="0">
                <a:latin typeface="Consolas" charset="0"/>
                <a:ea typeface="Consolas" charset="0"/>
                <a:cs typeface="Consolas" charset="0"/>
              </a:rPr>
              <a:t>Table View</a:t>
            </a:r>
            <a:r>
              <a:rPr lang="en-US" dirty="0" smtClean="0"/>
              <a:t> has only 1 section.</a:t>
            </a:r>
          </a:p>
          <a:p>
            <a:endParaRPr lang="en-US" sz="1200" dirty="0"/>
          </a:p>
          <a:p>
            <a:r>
              <a:rPr lang="en-US" dirty="0" smtClean="0"/>
              <a:t>Since our Table View only has 1 section, we’ll not be implementing this method. But, you could add this code to set the number of sections to </a:t>
            </a:r>
            <a:r>
              <a:rPr lang="en-US" dirty="0" smtClean="0">
                <a:solidFill>
                  <a:srgbClr val="0070C0"/>
                </a:solidFill>
                <a:latin typeface="Consolas" charset="0"/>
                <a:ea typeface="Consolas" charset="0"/>
                <a:cs typeface="Consolas" charset="0"/>
              </a:rPr>
              <a:t>1</a:t>
            </a:r>
            <a:r>
              <a:rPr lang="en-US" dirty="0" smtClean="0"/>
              <a:t> if you wish:</a:t>
            </a:r>
          </a:p>
          <a:p>
            <a:endParaRPr lang="en-US" dirty="0" smtClean="0"/>
          </a:p>
          <a:p>
            <a:endParaRPr lang="en-US" dirty="0" smtClean="0"/>
          </a:p>
          <a:p>
            <a:endParaRPr lang="en-US" dirty="0"/>
          </a:p>
          <a:p>
            <a:endParaRPr lang="en-US" dirty="0" smtClean="0"/>
          </a:p>
          <a:p>
            <a:endParaRPr lang="en-US" dirty="0"/>
          </a:p>
          <a:p>
            <a:endParaRPr lang="en-US" sz="1100" dirty="0"/>
          </a:p>
          <a:p>
            <a:r>
              <a:rPr lang="en-US" dirty="0" smtClean="0"/>
              <a:t>You should add comments to help remind you what the code does.</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58834" y="4097525"/>
            <a:ext cx="7799343" cy="1855693"/>
          </a:xfrm>
          <a:prstGeom prst="rect">
            <a:avLst/>
          </a:prstGeom>
          <a:ln w="12700">
            <a:solidFill>
              <a:schemeClr val="tx1"/>
            </a:solidFill>
          </a:ln>
        </p:spPr>
      </p:pic>
      <p:sp>
        <p:nvSpPr>
          <p:cNvPr id="5" name="Rectangle 4"/>
          <p:cNvSpPr/>
          <p:nvPr/>
        </p:nvSpPr>
        <p:spPr>
          <a:xfrm>
            <a:off x="1742898" y="5302624"/>
            <a:ext cx="1188562" cy="3361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460133" y="5268120"/>
            <a:ext cx="5841587" cy="400110"/>
          </a:xfrm>
          <a:prstGeom prst="rect">
            <a:avLst/>
          </a:prstGeom>
          <a:noFill/>
        </p:spPr>
        <p:txBody>
          <a:bodyPr wrap="square" rtlCol="0">
            <a:spAutoFit/>
          </a:bodyPr>
          <a:lstStyle/>
          <a:p>
            <a:r>
              <a:rPr lang="en-US" sz="2000" b="1" dirty="0" smtClean="0">
                <a:solidFill>
                  <a:srgbClr val="FF0000"/>
                </a:solidFill>
              </a:rPr>
              <a:t>Sets the number of sections in the </a:t>
            </a:r>
            <a:r>
              <a:rPr lang="en-US" sz="2000" b="1" dirty="0" smtClean="0">
                <a:solidFill>
                  <a:srgbClr val="FF0000"/>
                </a:solidFill>
                <a:latin typeface="Consolas" charset="0"/>
                <a:ea typeface="Consolas" charset="0"/>
                <a:cs typeface="Consolas" charset="0"/>
              </a:rPr>
              <a:t>Table View</a:t>
            </a:r>
            <a:r>
              <a:rPr lang="en-US" sz="2000" b="1" dirty="0" smtClean="0">
                <a:solidFill>
                  <a:srgbClr val="FF0000"/>
                </a:solidFill>
              </a:rPr>
              <a:t>  to </a:t>
            </a:r>
            <a:r>
              <a:rPr lang="en-US" sz="2000" b="1" dirty="0" smtClean="0">
                <a:solidFill>
                  <a:srgbClr val="0070C0"/>
                </a:solidFill>
                <a:latin typeface="Consolas" charset="0"/>
                <a:ea typeface="Consolas" charset="0"/>
                <a:cs typeface="Consolas" charset="0"/>
              </a:rPr>
              <a:t>1</a:t>
            </a:r>
            <a:endParaRPr lang="en-US" sz="2000" b="1" dirty="0">
              <a:solidFill>
                <a:srgbClr val="0070C0"/>
              </a:solidFill>
              <a:latin typeface="Consolas" charset="0"/>
              <a:ea typeface="Consolas" charset="0"/>
              <a:cs typeface="Consolas" charset="0"/>
            </a:endParaRPr>
          </a:p>
        </p:txBody>
      </p:sp>
      <p:cxnSp>
        <p:nvCxnSpPr>
          <p:cNvPr id="7" name="Straight Arrow Connector 6"/>
          <p:cNvCxnSpPr>
            <a:stCxn id="6" idx="1"/>
            <a:endCxn id="5" idx="3"/>
          </p:cNvCxnSpPr>
          <p:nvPr/>
        </p:nvCxnSpPr>
        <p:spPr>
          <a:xfrm flipH="1">
            <a:off x="2931460" y="5468175"/>
            <a:ext cx="1528673" cy="253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35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par>
                                <p:cTn id="18" presetID="3" presetClass="entr" presetSubtype="10" fill="hold" grpId="0" nodeType="withEffect">
                                  <p:stCondLst>
                                    <p:cond delay="200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par>
                                <p:cTn id="21" presetID="3" presetClass="entr" presetSubtype="10" fill="hold" nodeType="withEffect">
                                  <p:stCondLst>
                                    <p:cond delay="200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grpId="0" nodeType="withEffect">
                                  <p:stCondLst>
                                    <p:cond delay="200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blinds(horizontal)">
                                      <p:cBhvr>
                                        <p:cTn id="3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09297"/>
            <a:ext cx="10515600" cy="4606088"/>
          </a:xfrm>
        </p:spPr>
        <p:txBody>
          <a:bodyPr>
            <a:normAutofit fontScale="85000" lnSpcReduction="20000"/>
          </a:bodyPr>
          <a:lstStyle/>
          <a:p>
            <a:r>
              <a:rPr lang="en-US" dirty="0" smtClean="0"/>
              <a:t>This method is needed to tell the </a:t>
            </a:r>
            <a:r>
              <a:rPr lang="en-US" dirty="0" smtClean="0">
                <a:latin typeface="Consolas" charset="0"/>
                <a:ea typeface="Consolas" charset="0"/>
                <a:cs typeface="Consolas" charset="0"/>
              </a:rPr>
              <a:t>Table View</a:t>
            </a:r>
            <a:r>
              <a:rPr lang="en-US" dirty="0" smtClean="0"/>
              <a:t> how many rows it has. We’ll set the number of rows to be the number of items in the </a:t>
            </a:r>
            <a:r>
              <a:rPr lang="en-US" dirty="0" err="1" smtClean="0">
                <a:solidFill>
                  <a:srgbClr val="0070C0"/>
                </a:solidFill>
                <a:latin typeface="Consolas" charset="0"/>
                <a:ea typeface="Consolas" charset="0"/>
                <a:cs typeface="Consolas" charset="0"/>
              </a:rPr>
              <a:t>trueFalseOptions</a:t>
            </a:r>
            <a:r>
              <a:rPr lang="en-US" dirty="0" smtClean="0"/>
              <a:t> array, so that the Table View shows all items:</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sz="4200" dirty="0" smtClean="0"/>
          </a:p>
          <a:p>
            <a:r>
              <a:rPr lang="en-US" dirty="0" smtClean="0"/>
              <a:t>You can use code completion to help type in this method name.</a:t>
            </a:r>
            <a:endParaRPr lang="en-US" dirty="0"/>
          </a:p>
        </p:txBody>
      </p:sp>
      <p:pic>
        <p:nvPicPr>
          <p:cNvPr id="26" name="Picture 2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80449" y="2253361"/>
            <a:ext cx="9777313" cy="2516840"/>
          </a:xfrm>
          <a:prstGeom prst="rect">
            <a:avLst/>
          </a:prstGeom>
          <a:ln w="12700">
            <a:solidFill>
              <a:schemeClr val="tx1"/>
            </a:solidFill>
          </a:ln>
        </p:spPr>
      </p:pic>
      <p:sp>
        <p:nvSpPr>
          <p:cNvPr id="2" name="Title 1"/>
          <p:cNvSpPr>
            <a:spLocks noGrp="1"/>
          </p:cNvSpPr>
          <p:nvPr>
            <p:ph type="title"/>
          </p:nvPr>
        </p:nvSpPr>
        <p:spPr>
          <a:xfrm>
            <a:off x="838200" y="42715"/>
            <a:ext cx="10515600" cy="1325563"/>
          </a:xfrm>
        </p:spPr>
        <p:txBody>
          <a:bodyPr/>
          <a:lstStyle/>
          <a:p>
            <a:r>
              <a:rPr lang="en-US" b="1" dirty="0" smtClean="0"/>
              <a:t>The </a:t>
            </a:r>
            <a:r>
              <a:rPr lang="en-US" b="1" dirty="0" err="1" smtClean="0">
                <a:solidFill>
                  <a:srgbClr val="0070C0"/>
                </a:solidFill>
                <a:latin typeface="Consolas" charset="0"/>
                <a:ea typeface="Consolas" charset="0"/>
                <a:cs typeface="Consolas" charset="0"/>
              </a:rPr>
              <a:t>numberOfRowsInSection</a:t>
            </a:r>
            <a:r>
              <a:rPr lang="en-US" b="1" dirty="0" smtClean="0">
                <a:solidFill>
                  <a:srgbClr val="0070C0"/>
                </a:solidFill>
                <a:latin typeface="Consolas" charset="0"/>
                <a:ea typeface="Consolas" charset="0"/>
                <a:cs typeface="Consolas" charset="0"/>
              </a:rPr>
              <a:t>()</a:t>
            </a:r>
            <a:r>
              <a:rPr lang="en-US" b="1" dirty="0" smtClean="0"/>
              <a:t> Method</a:t>
            </a:r>
            <a:endParaRPr lang="en-US" b="1"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74206" y="5701456"/>
            <a:ext cx="10859249" cy="754775"/>
          </a:xfrm>
          <a:prstGeom prst="rect">
            <a:avLst/>
          </a:prstGeom>
          <a:ln w="12700">
            <a:solidFill>
              <a:schemeClr val="tx1"/>
            </a:solidFill>
          </a:ln>
        </p:spPr>
      </p:pic>
      <p:sp>
        <p:nvSpPr>
          <p:cNvPr id="7" name="Rectangle 6"/>
          <p:cNvSpPr/>
          <p:nvPr/>
        </p:nvSpPr>
        <p:spPr>
          <a:xfrm>
            <a:off x="2926239" y="4040584"/>
            <a:ext cx="4198355" cy="31865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064406" y="5660429"/>
            <a:ext cx="1217364" cy="29998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398850" y="3719808"/>
            <a:ext cx="3540600" cy="1015663"/>
          </a:xfrm>
          <a:prstGeom prst="rect">
            <a:avLst/>
          </a:prstGeom>
          <a:noFill/>
        </p:spPr>
        <p:txBody>
          <a:bodyPr wrap="square" rtlCol="0">
            <a:spAutoFit/>
          </a:bodyPr>
          <a:lstStyle/>
          <a:p>
            <a:r>
              <a:rPr lang="en-US" sz="2000" b="1" dirty="0" smtClean="0">
                <a:solidFill>
                  <a:srgbClr val="FF0000"/>
                </a:solidFill>
              </a:rPr>
              <a:t>Counts the number of items in </a:t>
            </a:r>
            <a:r>
              <a:rPr lang="en-US" sz="2000" b="1" dirty="0" err="1" smtClean="0">
                <a:solidFill>
                  <a:srgbClr val="0070C0"/>
                </a:solidFill>
                <a:latin typeface="Consolas" charset="0"/>
                <a:ea typeface="Consolas" charset="0"/>
                <a:cs typeface="Consolas" charset="0"/>
              </a:rPr>
              <a:t>ViewController</a:t>
            </a:r>
            <a:r>
              <a:rPr lang="en-US" sz="2000" b="1" dirty="0" err="1" smtClean="0">
                <a:solidFill>
                  <a:srgbClr val="FF0000"/>
                </a:solidFill>
              </a:rPr>
              <a:t>’s</a:t>
            </a:r>
            <a:r>
              <a:rPr lang="en-US" sz="2000" b="1" dirty="0" smtClean="0"/>
              <a:t> </a:t>
            </a:r>
            <a:r>
              <a:rPr lang="en-US" sz="2000" b="1" dirty="0" err="1" smtClean="0">
                <a:solidFill>
                  <a:srgbClr val="0070C0"/>
                </a:solidFill>
                <a:latin typeface="Consolas" charset="0"/>
                <a:ea typeface="Consolas" charset="0"/>
                <a:cs typeface="Consolas" charset="0"/>
              </a:rPr>
              <a:t>trueFalseOptions</a:t>
            </a:r>
            <a:r>
              <a:rPr lang="en-US" sz="2000" b="1" dirty="0" smtClean="0"/>
              <a:t> </a:t>
            </a:r>
            <a:r>
              <a:rPr lang="en-US" sz="2000" b="1" dirty="0" smtClean="0">
                <a:solidFill>
                  <a:srgbClr val="FF0000"/>
                </a:solidFill>
              </a:rPr>
              <a:t>array</a:t>
            </a:r>
            <a:endParaRPr lang="en-US" sz="2000" b="1" dirty="0">
              <a:solidFill>
                <a:srgbClr val="FF0000"/>
              </a:solidFill>
            </a:endParaRPr>
          </a:p>
        </p:txBody>
      </p:sp>
      <p:cxnSp>
        <p:nvCxnSpPr>
          <p:cNvPr id="12" name="Straight Arrow Connector 11"/>
          <p:cNvCxnSpPr>
            <a:endCxn id="7" idx="3"/>
          </p:cNvCxnSpPr>
          <p:nvPr/>
        </p:nvCxnSpPr>
        <p:spPr>
          <a:xfrm flipH="1">
            <a:off x="7124594" y="3911982"/>
            <a:ext cx="1325012" cy="2879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054654" y="4937270"/>
            <a:ext cx="2978801" cy="707886"/>
          </a:xfrm>
          <a:prstGeom prst="rect">
            <a:avLst/>
          </a:prstGeom>
          <a:noFill/>
        </p:spPr>
        <p:txBody>
          <a:bodyPr wrap="square" rtlCol="0">
            <a:spAutoFit/>
          </a:bodyPr>
          <a:lstStyle/>
          <a:p>
            <a:r>
              <a:rPr lang="en-US" sz="2000" b="1" dirty="0" smtClean="0">
                <a:solidFill>
                  <a:srgbClr val="FF0000"/>
                </a:solidFill>
              </a:rPr>
              <a:t>Type in “</a:t>
            </a:r>
            <a:r>
              <a:rPr lang="en-US" sz="2000" b="1" dirty="0" err="1" smtClean="0">
                <a:solidFill>
                  <a:srgbClr val="FF0000"/>
                </a:solidFill>
              </a:rPr>
              <a:t>numberOfRows</a:t>
            </a:r>
            <a:r>
              <a:rPr lang="en-US" sz="2000" b="1" dirty="0" smtClean="0">
                <a:solidFill>
                  <a:srgbClr val="FF0000"/>
                </a:solidFill>
              </a:rPr>
              <a:t>” and the method appears </a:t>
            </a:r>
            <a:endParaRPr lang="en-US" sz="2000" b="1" dirty="0">
              <a:solidFill>
                <a:srgbClr val="FF0000"/>
              </a:solidFill>
            </a:endParaRPr>
          </a:p>
        </p:txBody>
      </p:sp>
      <p:cxnSp>
        <p:nvCxnSpPr>
          <p:cNvPr id="20" name="Straight Arrow Connector 19"/>
          <p:cNvCxnSpPr/>
          <p:nvPr/>
        </p:nvCxnSpPr>
        <p:spPr>
          <a:xfrm flipH="1">
            <a:off x="6281770" y="5171728"/>
            <a:ext cx="2802158" cy="4873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79576" y="4411214"/>
            <a:ext cx="4692083" cy="707886"/>
          </a:xfrm>
          <a:prstGeom prst="rect">
            <a:avLst/>
          </a:prstGeom>
          <a:noFill/>
        </p:spPr>
        <p:txBody>
          <a:bodyPr wrap="square" rtlCol="0">
            <a:spAutoFit/>
          </a:bodyPr>
          <a:lstStyle/>
          <a:p>
            <a:r>
              <a:rPr lang="en-US" sz="2000" b="1" dirty="0">
                <a:solidFill>
                  <a:srgbClr val="0070C0"/>
                </a:solidFill>
                <a:latin typeface="Consolas" charset="0"/>
                <a:ea typeface="Consolas" charset="0"/>
                <a:cs typeface="Consolas" charset="0"/>
              </a:rPr>
              <a:t>s</a:t>
            </a:r>
            <a:r>
              <a:rPr lang="en-US" sz="2000" b="1" dirty="0" smtClean="0">
                <a:solidFill>
                  <a:srgbClr val="0070C0"/>
                </a:solidFill>
                <a:latin typeface="Consolas" charset="0"/>
                <a:ea typeface="Consolas" charset="0"/>
                <a:cs typeface="Consolas" charset="0"/>
              </a:rPr>
              <a:t>elf</a:t>
            </a:r>
            <a:r>
              <a:rPr lang="en-US" sz="2000" b="1" dirty="0" smtClean="0">
                <a:solidFill>
                  <a:srgbClr val="FF0000"/>
                </a:solidFill>
              </a:rPr>
              <a:t> refers to the class that this code is in, which is the </a:t>
            </a:r>
            <a:r>
              <a:rPr lang="en-US" sz="2000" b="1" dirty="0" err="1" smtClean="0">
                <a:solidFill>
                  <a:srgbClr val="0070C0"/>
                </a:solidFill>
                <a:latin typeface="Consolas" charset="0"/>
                <a:ea typeface="Consolas" charset="0"/>
                <a:cs typeface="Consolas" charset="0"/>
              </a:rPr>
              <a:t>ViewController</a:t>
            </a:r>
            <a:r>
              <a:rPr lang="en-US" sz="2000" b="1" dirty="0" smtClean="0">
                <a:solidFill>
                  <a:srgbClr val="FF0000"/>
                </a:solidFill>
              </a:rPr>
              <a:t> class</a:t>
            </a:r>
            <a:endParaRPr lang="en-US" sz="2000" b="1" dirty="0">
              <a:solidFill>
                <a:srgbClr val="FF0000"/>
              </a:solidFill>
            </a:endParaRPr>
          </a:p>
        </p:txBody>
      </p:sp>
      <p:sp>
        <p:nvSpPr>
          <p:cNvPr id="28" name="Rectangle 27"/>
          <p:cNvSpPr/>
          <p:nvPr/>
        </p:nvSpPr>
        <p:spPr>
          <a:xfrm>
            <a:off x="3969927" y="3700733"/>
            <a:ext cx="1094479" cy="31865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228938" y="2540569"/>
            <a:ext cx="3210462" cy="400110"/>
          </a:xfrm>
          <a:prstGeom prst="rect">
            <a:avLst/>
          </a:prstGeom>
          <a:noFill/>
        </p:spPr>
        <p:txBody>
          <a:bodyPr wrap="square" rtlCol="0">
            <a:spAutoFit/>
          </a:bodyPr>
          <a:lstStyle/>
          <a:p>
            <a:r>
              <a:rPr lang="en-US" sz="2000" b="1" dirty="0" smtClean="0">
                <a:solidFill>
                  <a:srgbClr val="FF0000"/>
                </a:solidFill>
              </a:rPr>
              <a:t>This method returns an </a:t>
            </a:r>
            <a:r>
              <a:rPr lang="en-US" sz="2000" b="1" dirty="0" err="1" smtClean="0">
                <a:solidFill>
                  <a:srgbClr val="0070C0"/>
                </a:solidFill>
                <a:latin typeface="Consolas" charset="0"/>
                <a:ea typeface="Consolas" charset="0"/>
                <a:cs typeface="Consolas" charset="0"/>
              </a:rPr>
              <a:t>int</a:t>
            </a:r>
            <a:r>
              <a:rPr lang="en-US" sz="2000" b="1" dirty="0" smtClean="0"/>
              <a:t> </a:t>
            </a:r>
            <a:endParaRPr lang="en-US" sz="2000" b="1" dirty="0">
              <a:solidFill>
                <a:srgbClr val="FF0000"/>
              </a:solidFill>
            </a:endParaRPr>
          </a:p>
        </p:txBody>
      </p:sp>
      <p:cxnSp>
        <p:nvCxnSpPr>
          <p:cNvPr id="30" name="Straight Arrow Connector 29"/>
          <p:cNvCxnSpPr/>
          <p:nvPr/>
        </p:nvCxnSpPr>
        <p:spPr>
          <a:xfrm flipH="1">
            <a:off x="5064407" y="2767839"/>
            <a:ext cx="2219947" cy="92801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61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200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400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par>
                                <p:cTn id="17" presetID="3" presetClass="entr" presetSubtype="10" fill="hold" grpId="0" nodeType="withEffect">
                                  <p:stCondLst>
                                    <p:cond delay="2500"/>
                                  </p:stCondLst>
                                  <p:childTnLst>
                                    <p:set>
                                      <p:cBhvr>
                                        <p:cTn id="18" dur="1" fill="hold">
                                          <p:stCondLst>
                                            <p:cond delay="0"/>
                                          </p:stCondLst>
                                        </p:cTn>
                                        <p:tgtEl>
                                          <p:spTgt spid="28"/>
                                        </p:tgtEl>
                                        <p:attrNameLst>
                                          <p:attrName>style.visibility</p:attrName>
                                        </p:attrNameLst>
                                      </p:cBhvr>
                                      <p:to>
                                        <p:strVal val="visible"/>
                                      </p:to>
                                    </p:set>
                                    <p:animEffect transition="in" filter="blinds(horizontal)">
                                      <p:cBhvr>
                                        <p:cTn id="19" dur="500"/>
                                        <p:tgtEl>
                                          <p:spTgt spid="28"/>
                                        </p:tgtEl>
                                      </p:cBhvr>
                                    </p:animEffect>
                                  </p:childTnLst>
                                </p:cTn>
                              </p:par>
                              <p:par>
                                <p:cTn id="20" presetID="3" presetClass="entr" presetSubtype="10" fill="hold" nodeType="withEffect">
                                  <p:stCondLst>
                                    <p:cond delay="250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par>
                                <p:cTn id="23" presetID="3" presetClass="entr" presetSubtype="10" fill="hold" grpId="0" nodeType="withEffect">
                                  <p:stCondLst>
                                    <p:cond delay="250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blinds(horizontal)">
                                      <p:cBhvr>
                                        <p:cTn id="30" dur="500"/>
                                        <p:tgtEl>
                                          <p:spTgt spid="3">
                                            <p:txEl>
                                              <p:pRg st="9" end="9"/>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linds(horizontal)">
                                      <p:cBhvr>
                                        <p:cTn id="33" dur="500"/>
                                        <p:tgtEl>
                                          <p:spTgt spid="6"/>
                                        </p:tgtEl>
                                      </p:cBhvr>
                                    </p:animEffect>
                                  </p:childTnLst>
                                </p:cTn>
                              </p:par>
                              <p:par>
                                <p:cTn id="34" presetID="3" presetClass="entr" presetSubtype="10" fill="hold" grpId="0" nodeType="withEffect">
                                  <p:stCondLst>
                                    <p:cond delay="2000"/>
                                  </p:stCondLst>
                                  <p:childTnLst>
                                    <p:set>
                                      <p:cBhvr>
                                        <p:cTn id="35" dur="1" fill="hold">
                                          <p:stCondLst>
                                            <p:cond delay="0"/>
                                          </p:stCondLst>
                                        </p:cTn>
                                        <p:tgtEl>
                                          <p:spTgt spid="8"/>
                                        </p:tgtEl>
                                        <p:attrNameLst>
                                          <p:attrName>style.visibility</p:attrName>
                                        </p:attrNameLst>
                                      </p:cBhvr>
                                      <p:to>
                                        <p:strVal val="visible"/>
                                      </p:to>
                                    </p:set>
                                    <p:animEffect transition="in" filter="blinds(horizontal)">
                                      <p:cBhvr>
                                        <p:cTn id="36" dur="500"/>
                                        <p:tgtEl>
                                          <p:spTgt spid="8"/>
                                        </p:tgtEl>
                                      </p:cBhvr>
                                    </p:animEffect>
                                  </p:childTnLst>
                                </p:cTn>
                              </p:par>
                              <p:par>
                                <p:cTn id="37" presetID="3" presetClass="entr" presetSubtype="10" fill="hold" nodeType="withEffect">
                                  <p:stCondLst>
                                    <p:cond delay="200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par>
                                <p:cTn id="40" presetID="3" presetClass="entr" presetSubtype="10" fill="hold" grpId="0" nodeType="withEffect">
                                  <p:stCondLst>
                                    <p:cond delay="200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9" grpId="0"/>
      <p:bldP spid="23" grpId="0"/>
      <p:bldP spid="28" grpId="0" animBg="1"/>
      <p:bldP spid="2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31296</TotalTime>
  <Words>7781</Words>
  <Application>Microsoft Macintosh PowerPoint</Application>
  <PresentationFormat>Widescreen</PresentationFormat>
  <Paragraphs>995</Paragraphs>
  <Slides>120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120</vt:i4>
      </vt:variant>
    </vt:vector>
  </HeadingPairs>
  <TitlesOfParts>
    <vt:vector size="126" baseType="lpstr">
      <vt:lpstr>Calibri</vt:lpstr>
      <vt:lpstr>Calibri Light</vt:lpstr>
      <vt:lpstr>Consolas</vt:lpstr>
      <vt:lpstr>Mangal</vt:lpstr>
      <vt:lpstr>Arial</vt:lpstr>
      <vt:lpstr>Office Theme</vt:lpstr>
      <vt:lpstr>Innovative Designers Camp 2018</vt:lpstr>
      <vt:lpstr>2-Day Schedule</vt:lpstr>
      <vt:lpstr>App Development With Swift</vt:lpstr>
      <vt:lpstr>Requirements</vt:lpstr>
      <vt:lpstr>Workshop #1: An Introduction to Swift and Creating the Hello World App</vt:lpstr>
      <vt:lpstr>Workshop #1: Lesson Objectives</vt:lpstr>
      <vt:lpstr>An Introduction to Swift</vt:lpstr>
      <vt:lpstr>let and var</vt:lpstr>
      <vt:lpstr>Simple Values: let and var</vt:lpstr>
      <vt:lpstr>PowerPoint Presentation</vt:lpstr>
      <vt:lpstr>Exercise: let and var</vt:lpstr>
      <vt:lpstr>PowerPoint Presentation</vt:lpstr>
      <vt:lpstr>Types and Type Inference</vt:lpstr>
      <vt:lpstr>Types and type inference: int and double</vt:lpstr>
      <vt:lpstr>Exercise: Type Inference</vt:lpstr>
      <vt:lpstr>Strings</vt:lpstr>
      <vt:lpstr>String Concatenation</vt:lpstr>
      <vt:lpstr>PowerPoint Presentation</vt:lpstr>
      <vt:lpstr>Type Conversion</vt:lpstr>
      <vt:lpstr>PowerPoint Presentation</vt:lpstr>
      <vt:lpstr>PowerPoint Presentation</vt:lpstr>
      <vt:lpstr>Arrays</vt:lpstr>
      <vt:lpstr>Arrays</vt:lpstr>
      <vt:lpstr>PowerPoint Presentation</vt:lpstr>
      <vt:lpstr>2-Dimensional Arrays</vt:lpstr>
      <vt:lpstr>The if statement</vt:lpstr>
      <vt:lpstr>The if Statement</vt:lpstr>
      <vt:lpstr>PowerPoint Presentation</vt:lpstr>
      <vt:lpstr>The if-else Statement</vt:lpstr>
      <vt:lpstr>The if-else Statement</vt:lpstr>
      <vt:lpstr>PowerPoint Presentation</vt:lpstr>
      <vt:lpstr>The % Operator</vt:lpstr>
      <vt:lpstr>The % (Modulo) Operator</vt:lpstr>
      <vt:lpstr>PowerPoint Presentation</vt:lpstr>
      <vt:lpstr>E-Learning</vt:lpstr>
      <vt:lpstr>iOS App #1: Hello World</vt:lpstr>
      <vt:lpstr>iOS App #1: Hello World</vt:lpstr>
      <vt:lpstr>iOS App #1: Hello World</vt:lpstr>
      <vt:lpstr>PowerPoint Presentation</vt:lpstr>
      <vt:lpstr>PowerPoint Presentation</vt:lpstr>
      <vt:lpstr>PowerPoint Presentation</vt:lpstr>
      <vt:lpstr>Introduction to the Xcode Interface</vt:lpstr>
      <vt:lpstr>PowerPoint Presentation</vt:lpstr>
      <vt:lpstr>Creating the User Interface (UI)</vt:lpstr>
      <vt:lpstr>Creating the User Interface (UI)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Connecting the UI to Code</vt:lpstr>
      <vt:lpstr>Connecting the UI to Code</vt:lpstr>
      <vt:lpstr>PowerPoint Presentation</vt:lpstr>
      <vt:lpstr>Connecting the Text Field Property</vt:lpstr>
      <vt:lpstr>PowerPoint Presentation</vt:lpstr>
      <vt:lpstr>Extra Information: Memory Leaks</vt:lpstr>
      <vt:lpstr>Extra Information: What’s a Class?</vt:lpstr>
      <vt:lpstr>Connecting the Bottom Label Property</vt:lpstr>
      <vt:lpstr>Actions and Event-Driven Programming</vt:lpstr>
      <vt:lpstr>PowerPoint Presentation</vt:lpstr>
      <vt:lpstr>PowerPoint Presentation</vt:lpstr>
      <vt:lpstr>PowerPoint Presentation</vt:lpstr>
      <vt:lpstr>PowerPoint Presentation</vt:lpstr>
      <vt:lpstr>The Text Field Delegate</vt:lpstr>
      <vt:lpstr>PowerPoint Presentation</vt:lpstr>
      <vt:lpstr>PowerPoint Presentation</vt:lpstr>
      <vt:lpstr>PowerPoint Presentation</vt:lpstr>
      <vt:lpstr>The textFieldShouldReturn() Method</vt:lpstr>
      <vt:lpstr>PowerPoint Presentation</vt:lpstr>
      <vt:lpstr>The textFieldDidEndEditing() Method </vt:lpstr>
      <vt:lpstr>PowerPoint Presentation</vt:lpstr>
      <vt:lpstr>PowerPoint Presentation</vt:lpstr>
      <vt:lpstr>PowerPoint Presentation</vt:lpstr>
      <vt:lpstr>End of iOS App #1: Hello World</vt:lpstr>
      <vt:lpstr>Workshop #2 - iOS App #2: MCQ Quiz</vt:lpstr>
      <vt:lpstr>Workshop #2 - Learning Objectives</vt:lpstr>
      <vt:lpstr>Workshop 2: The Table View, and Creating the MCQ Quiz App</vt:lpstr>
      <vt:lpstr>Creating the User Interface (UI)</vt:lpstr>
      <vt:lpstr>Creating the User Interface (UI)</vt:lpstr>
      <vt:lpstr>PowerPoint Presentation</vt:lpstr>
      <vt:lpstr>PowerPoint Presentation</vt:lpstr>
      <vt:lpstr>PowerPoint Presentation</vt:lpstr>
      <vt:lpstr>PowerPoint Presentation</vt:lpstr>
      <vt:lpstr>PowerPoint Presentation</vt:lpstr>
      <vt:lpstr>Connecting the UI to Code</vt:lpstr>
      <vt:lpstr>Connecting the UI to Code</vt:lpstr>
      <vt:lpstr>PowerPoint Presentation</vt:lpstr>
      <vt:lpstr>PowerPoint Presentation</vt:lpstr>
      <vt:lpstr>PowerPoint Presentation</vt:lpstr>
      <vt:lpstr>Table View dataSource</vt:lpstr>
      <vt:lpstr>PowerPoint Presentation</vt:lpstr>
      <vt:lpstr>The numberOfSectionsInTableView() Method (Optional)</vt:lpstr>
      <vt:lpstr>The numberOfRowsInSection() Method</vt:lpstr>
      <vt:lpstr>The cellForRowAtIndexPath() Method</vt:lpstr>
      <vt:lpstr>PowerPoint Presentation</vt:lpstr>
      <vt:lpstr>PowerPoint Presentation</vt:lpstr>
      <vt:lpstr>Cell Reuse and dequeueReusableCell()</vt:lpstr>
      <vt:lpstr>PowerPoint Presentation</vt:lpstr>
      <vt:lpstr>PowerPoint Presentation</vt:lpstr>
      <vt:lpstr>PowerPoint Presentation</vt:lpstr>
      <vt:lpstr>Detecting Table View Cell Taps</vt:lpstr>
      <vt:lpstr>PowerPoint Presentation</vt:lpstr>
      <vt:lpstr>Debugging</vt:lpstr>
      <vt:lpstr>PowerPoint Presentation</vt:lpstr>
      <vt:lpstr>PowerPoint Presentation</vt:lpstr>
      <vt:lpstr>Disabling Table View Scrolling</vt:lpstr>
      <vt:lpstr>PowerPoint Presentation</vt:lpstr>
      <vt:lpstr>End of iOS App #2: MCQ Quiz</vt:lpstr>
      <vt:lpstr>Project Ideas Brainstorming</vt:lpstr>
      <vt:lpstr>Hello World App – Extension Ideas</vt:lpstr>
      <vt:lpstr>MCQ Quiz App – Extension Ideas</vt:lpstr>
      <vt:lpstr>iOS App Idea: Digital Flashcards</vt:lpstr>
      <vt:lpstr>iOS App Idea: Animal Sounds</vt:lpstr>
      <vt:lpstr>Project Showcase</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Development With Swift</dc:title>
  <dc:creator>Fritz Lim</dc:creator>
  <cp:lastModifiedBy>Fritz Lim</cp:lastModifiedBy>
  <cp:revision>847</cp:revision>
  <dcterms:created xsi:type="dcterms:W3CDTF">2017-12-04T05:26:11Z</dcterms:created>
  <dcterms:modified xsi:type="dcterms:W3CDTF">2018-01-11T23:47:08Z</dcterms:modified>
</cp:coreProperties>
</file>